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media/image20.jpg" ContentType="image/jpg"/>
  <Override PartName="/ppt/media/image21.jpg" ContentType="image/jpg"/>
  <Override PartName="/ppt/media/image22.jpg" ContentType="image/jp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51" r:id="rId2"/>
    <p:sldId id="498" r:id="rId3"/>
    <p:sldId id="436" r:id="rId4"/>
    <p:sldId id="466" r:id="rId5"/>
    <p:sldId id="557" r:id="rId6"/>
    <p:sldId id="430" r:id="rId7"/>
    <p:sldId id="546" r:id="rId8"/>
    <p:sldId id="256" r:id="rId9"/>
    <p:sldId id="539" r:id="rId10"/>
    <p:sldId id="541" r:id="rId11"/>
    <p:sldId id="544" r:id="rId12"/>
    <p:sldId id="432" r:id="rId13"/>
    <p:sldId id="319" r:id="rId14"/>
    <p:sldId id="547" r:id="rId15"/>
    <p:sldId id="405" r:id="rId16"/>
    <p:sldId id="429" r:id="rId17"/>
    <p:sldId id="439" r:id="rId18"/>
    <p:sldId id="545" r:id="rId19"/>
    <p:sldId id="55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C8739E-E41D-4A2C-92EA-C73359C08CBC}">
          <p14:sldIdLst>
            <p14:sldId id="451"/>
            <p14:sldId id="498"/>
            <p14:sldId id="436"/>
            <p14:sldId id="466"/>
          </p14:sldIdLst>
        </p14:section>
        <p14:section name="Раздел без заголовка" id="{9E30F9C1-FC15-47D0-8358-734602AA7E20}">
          <p14:sldIdLst>
            <p14:sldId id="557"/>
            <p14:sldId id="430"/>
            <p14:sldId id="546"/>
            <p14:sldId id="256"/>
            <p14:sldId id="539"/>
            <p14:sldId id="541"/>
            <p14:sldId id="544"/>
            <p14:sldId id="432"/>
            <p14:sldId id="319"/>
            <p14:sldId id="547"/>
            <p14:sldId id="405"/>
            <p14:sldId id="429"/>
            <p14:sldId id="439"/>
            <p14:sldId id="545"/>
            <p14:sldId id="5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KHAIL%20DOCUMENTS\DESKTOP\&#1052;&#1086;&#1080;%20&#1076;&#1086;&#1082;&#1091;&#1084;&#1077;&#1085;&#1090;&#1099;\2017%20-%20&#1088;&#1072;&#1079;&#1085;&#1086;&#1077;\&#1062;&#1057;&#1056;%20&#1058;&#1088;&#1072;&#1085;&#1089;&#1087;&#1086;&#1088;&#1090;\&#1069;&#1053;&#1043;&#1045;&#1051;&#1068;%20in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63;&#1077;&#1088;&#1085;&#1086;&#1074;&#1080;&#1082;&#1080;%20&#1084;&#1072;&#1081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KHAIL%20DOCUMENTS\DESKTOP\&#1052;&#1086;&#1080;%20&#1076;&#1086;&#1082;&#1091;&#1084;&#1077;&#1085;&#1090;&#1099;\2019%20-%20&#1088;&#1072;&#1079;&#1085;&#1086;&#1077;\&#1060;&#1086;&#1088;&#1091;&#1084;&#1099;\HS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9%20-%20&#1088;&#1072;&#1079;&#1085;&#1086;&#1077;\&#1060;&#1086;&#1088;&#1091;&#1084;&#1099;\HS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802624"/>
        <c:axId val="111915008"/>
      </c:barChart>
      <c:catAx>
        <c:axId val="11180262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11915008"/>
        <c:crosses val="autoZero"/>
        <c:auto val="1"/>
        <c:lblAlgn val="ctr"/>
        <c:lblOffset val="100"/>
        <c:noMultiLvlLbl val="0"/>
      </c:catAx>
      <c:valAx>
        <c:axId val="11191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em" panose="020B0503020203020204" pitchFamily="34" charset="-52"/>
                <a:ea typeface="+mn-ea"/>
                <a:cs typeface="Stem" panose="020B0503020203020204" pitchFamily="34" charset="-52"/>
              </a:defRPr>
            </a:pPr>
            <a:endParaRPr lang="ru-RU"/>
          </a:p>
        </c:txPr>
        <c:crossAx val="11180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tem" panose="020B0503020203020204" pitchFamily="34" charset="-52"/>
          <a:cs typeface="Stem" panose="020B0503020203020204" pitchFamily="3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982464"/>
        <c:axId val="111984000"/>
      </c:barChart>
      <c:catAx>
        <c:axId val="11198246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11984000"/>
        <c:crosses val="autoZero"/>
        <c:auto val="1"/>
        <c:lblAlgn val="ctr"/>
        <c:lblOffset val="100"/>
        <c:noMultiLvlLbl val="0"/>
      </c:catAx>
      <c:valAx>
        <c:axId val="11198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em" panose="020B0503020203020204" pitchFamily="34" charset="-52"/>
                <a:ea typeface="+mn-ea"/>
                <a:cs typeface="Stem" panose="020B0503020203020204" pitchFamily="34" charset="-52"/>
              </a:defRPr>
            </a:pPr>
            <a:endParaRPr lang="ru-RU"/>
          </a:p>
        </c:txPr>
        <c:crossAx val="11198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tem" panose="020B0503020203020204" pitchFamily="34" charset="-52"/>
          <a:cs typeface="Stem" panose="020B0503020203020204" pitchFamily="34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681984"/>
        <c:axId val="118683520"/>
      </c:barChart>
      <c:catAx>
        <c:axId val="11868198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18683520"/>
        <c:crosses val="autoZero"/>
        <c:auto val="1"/>
        <c:lblAlgn val="ctr"/>
        <c:lblOffset val="100"/>
        <c:noMultiLvlLbl val="0"/>
      </c:catAx>
      <c:valAx>
        <c:axId val="11868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em" panose="020B0503020203020204" pitchFamily="34" charset="-52"/>
                <a:ea typeface="+mn-ea"/>
                <a:cs typeface="Stem" panose="020B0503020203020204" pitchFamily="34" charset="-52"/>
              </a:defRPr>
            </a:pPr>
            <a:endParaRPr lang="ru-RU"/>
          </a:p>
        </c:txPr>
        <c:crossAx val="11868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tem" panose="020B0503020203020204" pitchFamily="34" charset="-52"/>
          <a:cs typeface="Stem" panose="020B0503020203020204" pitchFamily="34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Length of Highway Systems: USA vs China </a:t>
            </a:r>
            <a:endParaRPr lang="ru-RU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Лист2!$F$32</c:f>
              <c:strCache>
                <c:ptCount val="1"/>
                <c:pt idx="0">
                  <c:v>Highway Interstate System (USA)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Лист2!$E$33:$E$44</c:f>
              <c:numCache>
                <c:formatCode>General</c:formatCode>
                <c:ptCount val="12"/>
                <c:pt idx="0">
                  <c:v>1961</c:v>
                </c:pt>
                <c:pt idx="1">
                  <c:v>1966</c:v>
                </c:pt>
                <c:pt idx="2">
                  <c:v>1971</c:v>
                </c:pt>
                <c:pt idx="3">
                  <c:v>1976</c:v>
                </c:pt>
                <c:pt idx="4">
                  <c:v>1981</c:v>
                </c:pt>
                <c:pt idx="5">
                  <c:v>1986</c:v>
                </c:pt>
                <c:pt idx="6">
                  <c:v>1991</c:v>
                </c:pt>
                <c:pt idx="7">
                  <c:v>1996</c:v>
                </c:pt>
                <c:pt idx="8">
                  <c:v>2001</c:v>
                </c:pt>
                <c:pt idx="9">
                  <c:v>2006</c:v>
                </c:pt>
                <c:pt idx="10">
                  <c:v>2011</c:v>
                </c:pt>
                <c:pt idx="11">
                  <c:v>2018</c:v>
                </c:pt>
              </c:numCache>
            </c:numRef>
          </c:cat>
          <c:val>
            <c:numRef>
              <c:f>Лист2!$F$33:$F$44</c:f>
              <c:numCache>
                <c:formatCode>General</c:formatCode>
                <c:ptCount val="12"/>
                <c:pt idx="0">
                  <c:v>1.8</c:v>
                </c:pt>
                <c:pt idx="1">
                  <c:v>34</c:v>
                </c:pt>
                <c:pt idx="2">
                  <c:v>50.5</c:v>
                </c:pt>
                <c:pt idx="3">
                  <c:v>60.2</c:v>
                </c:pt>
                <c:pt idx="4">
                  <c:v>67</c:v>
                </c:pt>
                <c:pt idx="5">
                  <c:v>70</c:v>
                </c:pt>
                <c:pt idx="6">
                  <c:v>72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2-4C64-901B-1E1DAE14A01F}"/>
            </c:ext>
          </c:extLst>
        </c:ser>
        <c:ser>
          <c:idx val="1"/>
          <c:order val="1"/>
          <c:tx>
            <c:strRef>
              <c:f>Лист2!$G$31</c:f>
              <c:strCache>
                <c:ptCount val="1"/>
                <c:pt idx="0">
                  <c:v>National Trunk Highway System (China)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Лист2!$E$33:$E$44</c:f>
              <c:numCache>
                <c:formatCode>General</c:formatCode>
                <c:ptCount val="12"/>
                <c:pt idx="0">
                  <c:v>1961</c:v>
                </c:pt>
                <c:pt idx="1">
                  <c:v>1966</c:v>
                </c:pt>
                <c:pt idx="2">
                  <c:v>1971</c:v>
                </c:pt>
                <c:pt idx="3">
                  <c:v>1976</c:v>
                </c:pt>
                <c:pt idx="4">
                  <c:v>1981</c:v>
                </c:pt>
                <c:pt idx="5">
                  <c:v>1986</c:v>
                </c:pt>
                <c:pt idx="6">
                  <c:v>1991</c:v>
                </c:pt>
                <c:pt idx="7">
                  <c:v>1996</c:v>
                </c:pt>
                <c:pt idx="8">
                  <c:v>2001</c:v>
                </c:pt>
                <c:pt idx="9">
                  <c:v>2006</c:v>
                </c:pt>
                <c:pt idx="10">
                  <c:v>2011</c:v>
                </c:pt>
                <c:pt idx="11">
                  <c:v>2018</c:v>
                </c:pt>
              </c:numCache>
            </c:numRef>
          </c:cat>
          <c:val>
            <c:numRef>
              <c:f>Лист2!$G$33:$G$44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0.52200000000000002</c:v>
                </c:pt>
                <c:pt idx="7">
                  <c:v>2.141</c:v>
                </c:pt>
                <c:pt idx="8">
                  <c:v>16.314</c:v>
                </c:pt>
                <c:pt idx="9">
                  <c:v>41.005000000000003</c:v>
                </c:pt>
                <c:pt idx="10">
                  <c:v>74.113</c:v>
                </c:pt>
                <c:pt idx="11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2-4C64-901B-1E1DAE14A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705152"/>
        <c:axId val="118727424"/>
      </c:barChart>
      <c:catAx>
        <c:axId val="1187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727424"/>
        <c:crosses val="autoZero"/>
        <c:auto val="1"/>
        <c:lblAlgn val="ctr"/>
        <c:lblOffset val="100"/>
        <c:noMultiLvlLbl val="0"/>
      </c:catAx>
      <c:valAx>
        <c:axId val="118727424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705152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u="none" strike="noStrike" baseline="0">
                <a:effectLst/>
              </a:rPr>
              <a:t>Протяженность дорог высших технических категорий в странах мира, тыс. км</a:t>
            </a:r>
            <a:r>
              <a:rPr lang="ru-RU" sz="1600" b="1" i="0" u="none" strike="noStrike" baseline="0"/>
              <a:t> </a:t>
            </a:r>
            <a:endParaRPr lang="en-US" sz="16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Лист6!$C$1</c:f>
              <c:strCache>
                <c:ptCount val="1"/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FAD-4450-9D73-E4111E2E53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Лист6!$B$3:$B$15</c:f>
              <c:strCache>
                <c:ptCount val="13"/>
                <c:pt idx="0">
                  <c:v>China</c:v>
                </c:pt>
                <c:pt idx="1">
                  <c:v>US</c:v>
                </c:pt>
                <c:pt idx="2">
                  <c:v>Canada</c:v>
                </c:pt>
                <c:pt idx="3">
                  <c:v>Spain</c:v>
                </c:pt>
                <c:pt idx="4">
                  <c:v>Mexico</c:v>
                </c:pt>
                <c:pt idx="5">
                  <c:v>Germany</c:v>
                </c:pt>
                <c:pt idx="6">
                  <c:v>France</c:v>
                </c:pt>
                <c:pt idx="7">
                  <c:v>Brazil</c:v>
                </c:pt>
                <c:pt idx="8">
                  <c:v>Japan</c:v>
                </c:pt>
                <c:pt idx="9">
                  <c:v>Italy</c:v>
                </c:pt>
                <c:pt idx="10">
                  <c:v>Russia</c:v>
                </c:pt>
                <c:pt idx="11">
                  <c:v>Pakistan</c:v>
                </c:pt>
                <c:pt idx="12">
                  <c:v>Saudi Arabia</c:v>
                </c:pt>
              </c:strCache>
            </c:strRef>
          </c:cat>
          <c:val>
            <c:numRef>
              <c:f>Лист6!$C$3:$C$15</c:f>
              <c:numCache>
                <c:formatCode>0.0</c:formatCode>
                <c:ptCount val="13"/>
                <c:pt idx="0">
                  <c:v>136</c:v>
                </c:pt>
                <c:pt idx="1">
                  <c:v>103.03</c:v>
                </c:pt>
                <c:pt idx="2">
                  <c:v>17</c:v>
                </c:pt>
                <c:pt idx="3">
                  <c:v>16.600000000000001</c:v>
                </c:pt>
                <c:pt idx="4">
                  <c:v>15.3</c:v>
                </c:pt>
                <c:pt idx="5">
                  <c:v>15.3</c:v>
                </c:pt>
                <c:pt idx="6">
                  <c:v>11.9</c:v>
                </c:pt>
                <c:pt idx="7">
                  <c:v>11</c:v>
                </c:pt>
                <c:pt idx="8">
                  <c:v>8.0500000000000007</c:v>
                </c:pt>
                <c:pt idx="9">
                  <c:v>6.76</c:v>
                </c:pt>
                <c:pt idx="10">
                  <c:v>5.2</c:v>
                </c:pt>
                <c:pt idx="11">
                  <c:v>4.2699999999999996</c:v>
                </c:pt>
                <c:pt idx="1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D-4450-9D73-E4111E2E5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831360"/>
        <c:axId val="118841344"/>
      </c:barChart>
      <c:catAx>
        <c:axId val="11883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18841344"/>
        <c:crosses val="autoZero"/>
        <c:auto val="1"/>
        <c:lblAlgn val="ctr"/>
        <c:lblOffset val="100"/>
        <c:noMultiLvlLbl val="0"/>
      </c:catAx>
      <c:valAx>
        <c:axId val="118841344"/>
        <c:scaling>
          <c:orientation val="minMax"/>
          <c:max val="14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8831360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rgbClr val="0070C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 dirty="0">
                <a:effectLst/>
              </a:rPr>
              <a:t>Протяженность линий ВСМ </a:t>
            </a:r>
            <a:r>
              <a:rPr lang="en-US" sz="1400" b="1" i="0" u="none" strike="noStrike" baseline="0" dirty="0">
                <a:effectLst/>
              </a:rPr>
              <a:t>(≥ 300 </a:t>
            </a:r>
            <a:r>
              <a:rPr lang="ru-RU" sz="1400" b="1" i="0" u="none" strike="noStrike" baseline="0" dirty="0">
                <a:effectLst/>
              </a:rPr>
              <a:t>км</a:t>
            </a:r>
            <a:r>
              <a:rPr lang="en-US" sz="1400" b="1" i="0" u="none" strike="noStrike" baseline="0" dirty="0">
                <a:effectLst/>
              </a:rPr>
              <a:t>/</a:t>
            </a:r>
            <a:r>
              <a:rPr lang="ru-RU" sz="1400" b="1" i="0" u="none" strike="noStrike" baseline="0" dirty="0">
                <a:effectLst/>
              </a:rPr>
              <a:t>час</a:t>
            </a:r>
            <a:r>
              <a:rPr lang="en-US" sz="1400" b="1" i="0" u="none" strike="noStrike" baseline="0" dirty="0">
                <a:effectLst/>
              </a:rPr>
              <a:t>)</a:t>
            </a:r>
            <a:endParaRPr lang="ru-RU" sz="1400" b="1" i="0" u="none" strike="noStrike" baseline="0" dirty="0">
              <a:effectLst/>
            </a:endParaRPr>
          </a:p>
          <a:p>
            <a:pPr>
              <a:defRPr/>
            </a:pPr>
            <a:r>
              <a:rPr lang="ru-RU" sz="1400" b="1" i="0" u="none" strike="noStrike" baseline="0" dirty="0">
                <a:effectLst/>
              </a:rPr>
              <a:t>на 01.01.2019; </a:t>
            </a:r>
          </a:p>
          <a:p>
            <a:pPr>
              <a:defRPr/>
            </a:pPr>
            <a:r>
              <a:rPr lang="ru-RU" sz="1400" b="1" i="0" u="none" strike="noStrike" baseline="0" dirty="0">
                <a:effectLst/>
              </a:rPr>
              <a:t>эксплуатируемые + стадии строительства </a:t>
            </a:r>
            <a:r>
              <a:rPr lang="en-US" sz="1400" b="1" i="0" u="none" strike="noStrike" baseline="0" dirty="0">
                <a:effectLst/>
              </a:rPr>
              <a:t>(</a:t>
            </a:r>
            <a:r>
              <a:rPr lang="ru-RU" sz="1400" b="1" i="0" u="none" strike="noStrike" baseline="0" dirty="0">
                <a:effectLst/>
              </a:rPr>
              <a:t>км</a:t>
            </a:r>
            <a:r>
              <a:rPr lang="en-US" sz="1400" b="1" i="0" u="none" strike="noStrike" baseline="0" dirty="0">
                <a:effectLst/>
              </a:rPr>
              <a:t>)</a:t>
            </a:r>
            <a:r>
              <a:rPr lang="en-US" sz="1400" b="0" i="0" u="none" strike="noStrike" baseline="0" dirty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15518348240836499"/>
          <c:y val="1.77621629611498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Лист2!$C$25:$C$27</c:f>
              <c:strCache>
                <c:ptCount val="3"/>
                <c:pt idx="0">
                  <c:v>China</c:v>
                </c:pt>
                <c:pt idx="1">
                  <c:v>EC (including UK)</c:v>
                </c:pt>
                <c:pt idx="2">
                  <c:v>Asia (exluding China)</c:v>
                </c:pt>
              </c:strCache>
            </c:strRef>
          </c:cat>
          <c:val>
            <c:numRef>
              <c:f>Лист2!$G$25:$G$27</c:f>
              <c:numCache>
                <c:formatCode>General</c:formatCode>
                <c:ptCount val="3"/>
                <c:pt idx="0">
                  <c:v>37607</c:v>
                </c:pt>
                <c:pt idx="1">
                  <c:v>13804</c:v>
                </c:pt>
                <c:pt idx="2">
                  <c:v>6256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1-4602-B0E0-0FBAF2282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35232"/>
        <c:axId val="80336768"/>
      </c:barChart>
      <c:catAx>
        <c:axId val="803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36768"/>
        <c:crosses val="autoZero"/>
        <c:auto val="1"/>
        <c:lblAlgn val="ctr"/>
        <c:lblOffset val="100"/>
        <c:noMultiLvlLbl val="0"/>
      </c:catAx>
      <c:valAx>
        <c:axId val="8033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3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Доля</a:t>
            </a:r>
            <a:r>
              <a:rPr lang="ru-RU" b="1" baseline="0" dirty="0"/>
              <a:t> ВСМ (300 км/час)  в конкуренции с авиатранспортом (Формула  </a:t>
            </a:r>
            <a:r>
              <a:rPr lang="ru-RU" b="1" baseline="0" dirty="0" err="1"/>
              <a:t>Йорритсма</a:t>
            </a:r>
            <a:r>
              <a:rPr lang="ru-RU" b="1" baseline="0" dirty="0"/>
              <a:t>). 	   900 км 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ru-RU" b="1" baseline="0" dirty="0"/>
              <a:t> 2/3 пассажиров </a:t>
            </a:r>
            <a:endParaRPr lang="ru-RU" b="1" dirty="0"/>
          </a:p>
        </c:rich>
      </c:tx>
      <c:layout>
        <c:manualLayout>
          <c:xMode val="edge"/>
          <c:yMode val="edge"/>
          <c:x val="0.10111548556430446"/>
          <c:y val="2.515723270440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Лист1!$A$8:$A$26</c:f>
              <c:numCache>
                <c:formatCode>General</c:formatCode>
                <c:ptCount val="1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</c:numCache>
            </c:numRef>
          </c:cat>
          <c:val>
            <c:numRef>
              <c:f>Лист1!$C$8:$C$26</c:f>
              <c:numCache>
                <c:formatCode>0.0%</c:formatCode>
                <c:ptCount val="19"/>
                <c:pt idx="0">
                  <c:v>0.96993210475266745</c:v>
                </c:pt>
                <c:pt idx="1">
                  <c:v>0.95915628566728939</c:v>
                </c:pt>
                <c:pt idx="2">
                  <c:v>0.94473862541089915</c:v>
                </c:pt>
                <c:pt idx="3">
                  <c:v>0.92562622567535657</c:v>
                </c:pt>
                <c:pt idx="4">
                  <c:v>0.9005991985984052</c:v>
                </c:pt>
                <c:pt idx="5">
                  <c:v>0.86834830643603111</c:v>
                </c:pt>
                <c:pt idx="6">
                  <c:v>0.82763617849810733</c:v>
                </c:pt>
                <c:pt idx="7">
                  <c:v>0.77755927070136133</c:v>
                </c:pt>
                <c:pt idx="8">
                  <c:v>0.71789261687018202</c:v>
                </c:pt>
                <c:pt idx="9">
                  <c:v>0.64943696043027765</c:v>
                </c:pt>
                <c:pt idx="10">
                  <c:v>0.57422206009218968</c:v>
                </c:pt>
                <c:pt idx="11">
                  <c:v>0.49540794414492495</c:v>
                </c:pt>
                <c:pt idx="12">
                  <c:v>0.41682138303678118</c:v>
                </c:pt>
                <c:pt idx="13">
                  <c:v>0.34224566646358218</c:v>
                </c:pt>
                <c:pt idx="14">
                  <c:v>0.27472711339894995</c:v>
                </c:pt>
                <c:pt idx="15">
                  <c:v>0.21615142185488159</c:v>
                </c:pt>
                <c:pt idx="16">
                  <c:v>0.1671859592480579</c:v>
                </c:pt>
                <c:pt idx="17">
                  <c:v>0.12750841591989212</c:v>
                </c:pt>
                <c:pt idx="18">
                  <c:v>9.6160109599632837E-2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16-4D12-B69C-957AFC68F72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Лист1!$A$8:$A$26</c:f>
              <c:numCache>
                <c:formatCode>General</c:formatCode>
                <c:ptCount val="1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</c:numCache>
            </c:numRef>
          </c:cat>
          <c:val>
            <c:numRef>
              <c:f>Лист1!$E$8:$E$26</c:f>
              <c:numCache>
                <c:formatCode>0.000%</c:formatCode>
                <c:ptCount val="19"/>
                <c:pt idx="0">
                  <c:v>0.66700000000000004</c:v>
                </c:pt>
                <c:pt idx="1">
                  <c:v>0.66700000000000004</c:v>
                </c:pt>
                <c:pt idx="2">
                  <c:v>0.66700000000000004</c:v>
                </c:pt>
                <c:pt idx="3">
                  <c:v>0.66700000000000004</c:v>
                </c:pt>
                <c:pt idx="4">
                  <c:v>0.66700000000000004</c:v>
                </c:pt>
                <c:pt idx="5">
                  <c:v>0.66700000000000004</c:v>
                </c:pt>
                <c:pt idx="6">
                  <c:v>0.66700000000000004</c:v>
                </c:pt>
                <c:pt idx="7">
                  <c:v>0.66700000000000004</c:v>
                </c:pt>
                <c:pt idx="8">
                  <c:v>0.66700000000000004</c:v>
                </c:pt>
                <c:pt idx="9">
                  <c:v>0.66700000000000004</c:v>
                </c:pt>
                <c:pt idx="10">
                  <c:v>0.66700000000000004</c:v>
                </c:pt>
                <c:pt idx="11">
                  <c:v>0.66700000000000004</c:v>
                </c:pt>
                <c:pt idx="12">
                  <c:v>0.66700000000000004</c:v>
                </c:pt>
                <c:pt idx="13">
                  <c:v>0.66700000000000004</c:v>
                </c:pt>
                <c:pt idx="14">
                  <c:v>0.66700000000000004</c:v>
                </c:pt>
                <c:pt idx="15">
                  <c:v>0.66700000000000004</c:v>
                </c:pt>
                <c:pt idx="16">
                  <c:v>0.66700000000000004</c:v>
                </c:pt>
                <c:pt idx="17">
                  <c:v>0.66700000000000004</c:v>
                </c:pt>
                <c:pt idx="18">
                  <c:v>0.66700000000000004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16-4D12-B69C-957AFC68F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4336"/>
        <c:axId val="5808896"/>
      </c:lineChart>
      <c:catAx>
        <c:axId val="57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8896"/>
        <c:crosses val="autoZero"/>
        <c:auto val="1"/>
        <c:lblAlgn val="ctr"/>
        <c:lblOffset val="100"/>
        <c:noMultiLvlLbl val="0"/>
      </c:catAx>
      <c:valAx>
        <c:axId val="58088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Лист3!$C$1</c:f>
              <c:strCache>
                <c:ptCount val="1"/>
                <c:pt idx="0">
                  <c:v>Количество индивидуальных транспортных средств на 1000 жителей, рестростатистика и прогноз перехода в Mobility 4,0</c:v>
                </c:pt>
              </c:strCache>
            </c:strRef>
          </c:tx>
          <c:invertIfNegative val="0"/>
          <c:dPt>
            <c:idx val="15"/>
            <c:invertIfNegative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1-2A49-446C-A02C-605D20141D8A}"/>
              </c:ext>
            </c:extLst>
          </c:dPt>
          <c:dPt>
            <c:idx val="16"/>
            <c:invertIfNegative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3-2A49-446C-A02C-605D20141D8A}"/>
              </c:ext>
            </c:extLst>
          </c:dPt>
          <c:cat>
            <c:numRef>
              <c:f>Лист3!$D$5:$D$21</c:f>
              <c:numCache>
                <c:formatCode>General</c:formatCode>
                <c:ptCount val="17"/>
                <c:pt idx="0">
                  <c:v>1650</c:v>
                </c:pt>
                <c:pt idx="1">
                  <c:v>1675</c:v>
                </c:pt>
                <c:pt idx="2">
                  <c:v>1700</c:v>
                </c:pt>
                <c:pt idx="3">
                  <c:v>1725</c:v>
                </c:pt>
                <c:pt idx="4">
                  <c:v>1750</c:v>
                </c:pt>
                <c:pt idx="5">
                  <c:v>1775</c:v>
                </c:pt>
                <c:pt idx="6">
                  <c:v>1800</c:v>
                </c:pt>
                <c:pt idx="7">
                  <c:v>1825</c:v>
                </c:pt>
                <c:pt idx="8">
                  <c:v>1850</c:v>
                </c:pt>
                <c:pt idx="9">
                  <c:v>1875</c:v>
                </c:pt>
                <c:pt idx="10">
                  <c:v>1900</c:v>
                </c:pt>
                <c:pt idx="11">
                  <c:v>1925</c:v>
                </c:pt>
                <c:pt idx="12">
                  <c:v>1950</c:v>
                </c:pt>
                <c:pt idx="13">
                  <c:v>1975</c:v>
                </c:pt>
                <c:pt idx="14">
                  <c:v>2000</c:v>
                </c:pt>
                <c:pt idx="15">
                  <c:v>2025</c:v>
                </c:pt>
                <c:pt idx="16">
                  <c:v>2050</c:v>
                </c:pt>
              </c:numCache>
            </c:numRef>
          </c:cat>
          <c:val>
            <c:numRef>
              <c:f>Лист3!$E$5:$E$21</c:f>
              <c:numCache>
                <c:formatCode>General</c:formatCode>
                <c:ptCount val="1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80</c:v>
                </c:pt>
                <c:pt idx="12">
                  <c:v>200</c:v>
                </c:pt>
                <c:pt idx="13">
                  <c:v>500</c:v>
                </c:pt>
                <c:pt idx="14">
                  <c:v>600</c:v>
                </c:pt>
                <c:pt idx="15">
                  <c:v>400</c:v>
                </c:pt>
                <c:pt idx="16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49-446C-A02C-605D20141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40480"/>
        <c:axId val="125942016"/>
      </c:barChart>
      <c:catAx>
        <c:axId val="12594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5942016"/>
        <c:crosses val="autoZero"/>
        <c:auto val="1"/>
        <c:lblAlgn val="ctr"/>
        <c:lblOffset val="100"/>
        <c:noMultiLvlLbl val="0"/>
      </c:catAx>
      <c:valAx>
        <c:axId val="12594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594048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45129-9E38-404A-AC11-321116D46E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888920-7A6E-47EA-B43B-9D78F93D3B3A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spc="0" dirty="0" err="1">
              <a:solidFill>
                <a:schemeClr val="tx1"/>
              </a:solidFill>
              <a:latin typeface="+mn-lt"/>
              <a:cs typeface="Arial"/>
            </a:rPr>
            <a:t>Information</a:t>
          </a:r>
          <a:r>
            <a:rPr lang="ru-RU" sz="1800" b="1" spc="0" dirty="0">
              <a:solidFill>
                <a:schemeClr val="tx1"/>
              </a:solidFill>
              <a:latin typeface="+mn-lt"/>
              <a:cs typeface="Arial"/>
            </a:rPr>
            <a:t> </a:t>
          </a:r>
          <a:r>
            <a:rPr lang="ru-RU" sz="1800" b="1" spc="0" dirty="0" err="1">
              <a:solidFill>
                <a:prstClr val="black"/>
              </a:solidFill>
              <a:latin typeface="+mn-lt"/>
              <a:ea typeface="+mn-ea"/>
              <a:cs typeface="Arial"/>
            </a:rPr>
            <a:t>Everywhere</a:t>
          </a:r>
          <a:r>
            <a:rPr lang="ru-RU" sz="1800" b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: </a:t>
          </a:r>
          <a:r>
            <a:rPr lang="en-US" sz="1800" b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Blockchain Transactions, </a:t>
          </a:r>
          <a:r>
            <a:rPr lang="ru-RU" sz="1800" b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 </a:t>
          </a:r>
          <a:r>
            <a:rPr lang="en-US" sz="1800" b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IoT</a:t>
          </a:r>
          <a:r>
            <a:rPr lang="ru-RU" sz="1800" b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… </a:t>
          </a:r>
        </a:p>
        <a:p>
          <a:pPr>
            <a:spcAft>
              <a:spcPts val="0"/>
            </a:spcAft>
          </a:pPr>
          <a:r>
            <a:rPr lang="ru-RU" sz="1800" b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Интерфейс «пользователь – поставщик транспортных услуг</a:t>
          </a:r>
          <a:r>
            <a:rPr lang="ru-RU" sz="1800" b="1" spc="0" dirty="0">
              <a:solidFill>
                <a:schemeClr val="tx1"/>
              </a:solidFill>
              <a:latin typeface="+mn-lt"/>
              <a:cs typeface="Arial"/>
            </a:rPr>
            <a:t>» на базе все более изощренного </a:t>
          </a:r>
          <a:r>
            <a:rPr lang="en-US" sz="1800" b="1" spc="0" dirty="0">
              <a:solidFill>
                <a:schemeClr val="tx1"/>
              </a:solidFill>
              <a:latin typeface="+mn-lt"/>
              <a:cs typeface="Arial"/>
            </a:rPr>
            <a:t>IT-</a:t>
          </a:r>
          <a:r>
            <a:rPr lang="ru-RU" sz="1800" b="1" spc="0" dirty="0">
              <a:solidFill>
                <a:schemeClr val="tx1"/>
              </a:solidFill>
              <a:latin typeface="+mn-lt"/>
              <a:cs typeface="Arial"/>
            </a:rPr>
            <a:t>инструментария…</a:t>
          </a:r>
          <a:endParaRPr lang="ru-RU" sz="1800" dirty="0"/>
        </a:p>
      </dgm:t>
    </dgm:pt>
    <dgm:pt modelId="{8F36E6A2-4765-445C-B447-120F982E9250}" type="parTrans" cxnId="{CC8CA355-E600-47A7-A13C-6660A5CFD691}">
      <dgm:prSet/>
      <dgm:spPr/>
      <dgm:t>
        <a:bodyPr/>
        <a:lstStyle/>
        <a:p>
          <a:endParaRPr lang="ru-RU"/>
        </a:p>
      </dgm:t>
    </dgm:pt>
    <dgm:pt modelId="{E89C6AA9-6C48-4B55-800A-5342299F8C05}" type="sibTrans" cxnId="{CC8CA355-E600-47A7-A13C-6660A5CFD691}">
      <dgm:prSet/>
      <dgm:spPr/>
      <dgm:t>
        <a:bodyPr/>
        <a:lstStyle/>
        <a:p>
          <a:endParaRPr lang="ru-RU"/>
        </a:p>
      </dgm:t>
    </dgm:pt>
    <dgm:pt modelId="{1DB06BB8-B1C9-4C26-BAEF-335DA66B362E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800" b="1" spc="0" dirty="0">
              <a:solidFill>
                <a:schemeClr val="tx1"/>
              </a:solidFill>
              <a:latin typeface="+mn-lt"/>
              <a:cs typeface="Arial"/>
            </a:rPr>
            <a:t>Autonomous Driving</a:t>
          </a:r>
          <a:r>
            <a:rPr lang="ru-RU" sz="1800" b="1" spc="0" dirty="0">
              <a:solidFill>
                <a:schemeClr val="tx1"/>
              </a:solidFill>
              <a:latin typeface="+mn-lt"/>
              <a:cs typeface="Arial"/>
            </a:rPr>
            <a:t>, </a:t>
          </a:r>
          <a:r>
            <a:rPr lang="en-US" sz="1800" b="1" spc="0" dirty="0">
              <a:solidFill>
                <a:schemeClr val="tx1"/>
              </a:solidFill>
              <a:latin typeface="+mn-lt"/>
              <a:cs typeface="Arial"/>
            </a:rPr>
            <a:t>Smart </a:t>
          </a:r>
          <a:r>
            <a:rPr lang="en-US" sz="1800" b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Cars, </a:t>
          </a:r>
          <a:r>
            <a:rPr lang="ru-RU" sz="1800" b="1" spc="0" dirty="0" err="1">
              <a:solidFill>
                <a:prstClr val="black"/>
              </a:solidFill>
              <a:latin typeface="+mn-lt"/>
              <a:ea typeface="+mn-ea"/>
              <a:cs typeface="Arial"/>
            </a:rPr>
            <a:t>Self-Driving</a:t>
          </a:r>
          <a:r>
            <a:rPr lang="ru-RU" sz="1800" b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 </a:t>
          </a:r>
          <a:r>
            <a:rPr lang="ru-RU" sz="1800" b="1" spc="0" dirty="0" err="1">
              <a:solidFill>
                <a:prstClr val="black"/>
              </a:solidFill>
              <a:latin typeface="+mn-lt"/>
              <a:ea typeface="+mn-ea"/>
              <a:cs typeface="Arial"/>
            </a:rPr>
            <a:t>Trucks</a:t>
          </a:r>
          <a:r>
            <a:rPr lang="en-US" sz="1800" b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, Drone Delivery</a:t>
          </a:r>
          <a:r>
            <a:rPr lang="ru-RU" sz="1800" b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 (роботизация управления всем, что ездит и летает) </a:t>
          </a:r>
          <a:r>
            <a:rPr lang="en-US" sz="1800" b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…</a:t>
          </a:r>
          <a:endParaRPr lang="ru-RU" sz="1800" b="1" spc="0" dirty="0">
            <a:solidFill>
              <a:prstClr val="black"/>
            </a:solidFill>
            <a:latin typeface="+mn-lt"/>
            <a:ea typeface="+mn-ea"/>
            <a:cs typeface="Arial"/>
          </a:endParaRPr>
        </a:p>
        <a:p>
          <a:pPr>
            <a:spcAft>
              <a:spcPts val="0"/>
            </a:spcAft>
          </a:pPr>
          <a:endParaRPr lang="ru-RU" sz="1800" b="1" spc="0" dirty="0">
            <a:solidFill>
              <a:prstClr val="black"/>
            </a:solidFill>
            <a:latin typeface="+mn-lt"/>
            <a:ea typeface="+mn-ea"/>
            <a:cs typeface="Arial"/>
          </a:endParaRPr>
        </a:p>
        <a:p>
          <a:pPr>
            <a:spcAft>
              <a:spcPct val="35000"/>
            </a:spcAft>
          </a:pPr>
          <a:r>
            <a:rPr lang="ru-RU" sz="1500" b="1" i="1" spc="0" dirty="0">
              <a:solidFill>
                <a:prstClr val="black"/>
              </a:solidFill>
              <a:latin typeface="+mn-lt"/>
              <a:ea typeface="+mn-ea"/>
              <a:cs typeface="Arial"/>
            </a:rPr>
            <a:t>Вопрос в том, где эти роботы будет ездить и летать,  и в каких сегментах замена биологических водителей реальна и эффективна …</a:t>
          </a:r>
          <a:endParaRPr lang="ru-RU" sz="1500" i="1" dirty="0"/>
        </a:p>
      </dgm:t>
    </dgm:pt>
    <dgm:pt modelId="{8FFA061E-9B7C-4012-BBC4-457D56F5E00D}" type="parTrans" cxnId="{20AA78E1-05BD-4C0D-AD9F-0007A5B19E79}">
      <dgm:prSet/>
      <dgm:spPr/>
      <dgm:t>
        <a:bodyPr/>
        <a:lstStyle/>
        <a:p>
          <a:endParaRPr lang="ru-RU"/>
        </a:p>
      </dgm:t>
    </dgm:pt>
    <dgm:pt modelId="{08E540D0-FF3B-46AE-B9B7-939941D5AFA8}" type="sibTrans" cxnId="{20AA78E1-05BD-4C0D-AD9F-0007A5B19E79}">
      <dgm:prSet/>
      <dgm:spPr/>
      <dgm:t>
        <a:bodyPr/>
        <a:lstStyle/>
        <a:p>
          <a:endParaRPr lang="ru-RU"/>
        </a:p>
      </dgm:t>
    </dgm:pt>
    <dgm:pt modelId="{18AF7FAA-B814-4324-9807-983118D2F57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700" b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Электромобиль вместо автомобиля с ДВС </a:t>
          </a:r>
        </a:p>
        <a:p>
          <a:r>
            <a:rPr lang="ru-RU" sz="1500" b="1" i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Вопрос в том, что массовый электромобиль имеет право на существование исключительно  при условии экологически чистой генерации и экологически безупречной  утилизации отработанных элементов питания... </a:t>
          </a:r>
        </a:p>
      </dgm:t>
    </dgm:pt>
    <dgm:pt modelId="{695B3226-9945-4F77-B2B5-D2C12DB711E5}" type="parTrans" cxnId="{13E5BB1C-9D4F-40BD-98E0-D5F4A95BB5E0}">
      <dgm:prSet/>
      <dgm:spPr/>
      <dgm:t>
        <a:bodyPr/>
        <a:lstStyle/>
        <a:p>
          <a:endParaRPr lang="ru-RU"/>
        </a:p>
      </dgm:t>
    </dgm:pt>
    <dgm:pt modelId="{F6D93EE4-ACEF-40F2-9EEF-FB001D4CD186}" type="sibTrans" cxnId="{13E5BB1C-9D4F-40BD-98E0-D5F4A95BB5E0}">
      <dgm:prSet/>
      <dgm:spPr/>
      <dgm:t>
        <a:bodyPr/>
        <a:lstStyle/>
        <a:p>
          <a:endParaRPr lang="ru-RU"/>
        </a:p>
      </dgm:t>
    </dgm:pt>
    <dgm:pt modelId="{CFBD54C3-5875-4A2C-8A8A-5C2F69F039EC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900" b="1" kern="1200" spc="0" dirty="0">
              <a:solidFill>
                <a:schemeClr val="tx1"/>
              </a:solidFill>
              <a:latin typeface="+mn-lt"/>
              <a:cs typeface="Arial"/>
            </a:rPr>
            <a:t>High Speed Transport </a:t>
          </a:r>
          <a:r>
            <a:rPr lang="ru-RU" sz="1900" b="1" kern="1200" spc="0" dirty="0">
              <a:solidFill>
                <a:schemeClr val="tx1"/>
              </a:solidFill>
              <a:latin typeface="+mn-lt"/>
              <a:cs typeface="Arial"/>
            </a:rPr>
            <a:t> </a:t>
          </a:r>
          <a:r>
            <a:rPr lang="en-US" sz="1900" b="1" kern="1200" spc="0" dirty="0">
              <a:solidFill>
                <a:schemeClr val="tx1"/>
              </a:solidFill>
              <a:latin typeface="+mn-lt"/>
              <a:cs typeface="Arial"/>
            </a:rPr>
            <a:t>(update </a:t>
          </a:r>
          <a:r>
            <a:rPr lang="ru-RU" sz="1900" b="1" kern="1200" spc="0" dirty="0">
              <a:solidFill>
                <a:schemeClr val="tx1"/>
              </a:solidFill>
              <a:latin typeface="+mn-lt"/>
              <a:cs typeface="Arial"/>
            </a:rPr>
            <a:t>старых/появление новых видов транспорта). </a:t>
          </a:r>
        </a:p>
        <a:p>
          <a:r>
            <a:rPr lang="ru-RU" sz="1600" b="1" i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Вопрос в том, что </a:t>
          </a:r>
          <a:r>
            <a:rPr lang="ru-RU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в условиях </a:t>
          </a:r>
          <a:r>
            <a:rPr lang="en-US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“</a:t>
          </a:r>
          <a:r>
            <a:rPr lang="ru-RU" sz="1600" b="1" i="1" kern="1200" spc="0" dirty="0" err="1">
              <a:solidFill>
                <a:prstClr val="black"/>
              </a:solidFill>
              <a:latin typeface="Calibri"/>
              <a:ea typeface="+mn-ea"/>
              <a:cs typeface="Arial"/>
            </a:rPr>
            <a:t>Information</a:t>
          </a:r>
          <a:r>
            <a:rPr lang="ru-RU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 </a:t>
          </a:r>
          <a:r>
            <a:rPr lang="ru-RU" sz="1600" b="1" i="1" kern="1200" spc="0" dirty="0" err="1">
              <a:solidFill>
                <a:prstClr val="black"/>
              </a:solidFill>
              <a:latin typeface="Calibri"/>
              <a:ea typeface="+mn-ea"/>
              <a:cs typeface="Arial"/>
            </a:rPr>
            <a:t>Everywhere</a:t>
          </a:r>
          <a:r>
            <a:rPr lang="en-US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”</a:t>
          </a:r>
          <a:r>
            <a:rPr lang="ru-RU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  обеспечение </a:t>
          </a:r>
          <a:r>
            <a:rPr lang="en-US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“Just-in-time” </a:t>
          </a:r>
          <a:r>
            <a:rPr lang="ru-RU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зачастую важнее скорости (мой склад на бору контейнеровоза)… </a:t>
          </a:r>
        </a:p>
      </dgm:t>
    </dgm:pt>
    <dgm:pt modelId="{A65EE2CB-DFD6-4264-9471-32B481081E74}" type="parTrans" cxnId="{1A68C9E5-9ACE-44EA-8DFC-B65FD1F03510}">
      <dgm:prSet/>
      <dgm:spPr/>
      <dgm:t>
        <a:bodyPr/>
        <a:lstStyle/>
        <a:p>
          <a:endParaRPr lang="ru-RU"/>
        </a:p>
      </dgm:t>
    </dgm:pt>
    <dgm:pt modelId="{6EF074F3-7632-4863-8E5F-E48D5DC617AC}" type="sibTrans" cxnId="{1A68C9E5-9ACE-44EA-8DFC-B65FD1F03510}">
      <dgm:prSet/>
      <dgm:spPr/>
      <dgm:t>
        <a:bodyPr/>
        <a:lstStyle/>
        <a:p>
          <a:endParaRPr lang="ru-RU"/>
        </a:p>
      </dgm:t>
    </dgm:pt>
    <dgm:pt modelId="{FEE494DC-3410-429A-AF95-4DC83765FC7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“Trip/Transportation Decomposition”</a:t>
          </a:r>
          <a:r>
            <a:rPr lang="ru-RU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: поездка</a:t>
          </a:r>
          <a:r>
            <a: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/</a:t>
          </a:r>
          <a:r>
            <a:rPr lang="ru-RU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перевозка, составленная из наиболее </a:t>
          </a:r>
          <a:r>
            <a:rPr lang="ru-RU" sz="1800" b="1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rPr>
            <a:t>подходящих элементов (сервисов, видов транспорта…)</a:t>
          </a:r>
          <a:endParaRPr lang="en-US" sz="1800" b="1" dirty="0">
            <a:solidFill>
              <a:prstClr val="black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4CBBFD7F-4A50-4857-9330-75EF0F2AC195}" type="parTrans" cxnId="{21E338F5-36A0-43A3-BF54-09324B2EFA18}">
      <dgm:prSet/>
      <dgm:spPr/>
      <dgm:t>
        <a:bodyPr/>
        <a:lstStyle/>
        <a:p>
          <a:endParaRPr lang="ru-RU"/>
        </a:p>
      </dgm:t>
    </dgm:pt>
    <dgm:pt modelId="{9F9F9F8B-6F61-48F0-9687-A35A92C63D09}" type="sibTrans" cxnId="{21E338F5-36A0-43A3-BF54-09324B2EFA18}">
      <dgm:prSet/>
      <dgm:spPr/>
      <dgm:t>
        <a:bodyPr/>
        <a:lstStyle/>
        <a:p>
          <a:endParaRPr lang="ru-RU"/>
        </a:p>
      </dgm:t>
    </dgm:pt>
    <dgm:pt modelId="{34CDC6AF-85DA-41DC-8643-2E4631F59477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Escape from the Budget System</a:t>
          </a:r>
          <a:r>
            <a:rPr lang="ru-RU" sz="1800" b="1" dirty="0">
              <a:solidFill>
                <a:schemeClr val="tx1"/>
              </a:solidFill>
            </a:rPr>
            <a:t>: в сегменте </a:t>
          </a:r>
          <a:r>
            <a:rPr lang="ru-RU" sz="1800" b="1" spc="0" dirty="0">
              <a:solidFill>
                <a:schemeClr val="tx1"/>
              </a:solidFill>
              <a:latin typeface="+mn-lt"/>
            </a:rPr>
            <a:t>автомобильных дорог – переход на прямые платежами за километр пробега </a:t>
          </a:r>
          <a:r>
            <a:rPr lang="ru-RU" altLang="ru-RU" sz="1800" b="1" spc="0" dirty="0">
              <a:solidFill>
                <a:schemeClr val="tx1"/>
              </a:solidFill>
              <a:latin typeface="+mn-lt"/>
            </a:rPr>
            <a:t>в формате </a:t>
          </a:r>
          <a:r>
            <a:rPr lang="en-US" altLang="ru-RU" sz="1800" b="1" spc="0" dirty="0">
              <a:solidFill>
                <a:schemeClr val="tx1"/>
              </a:solidFill>
              <a:latin typeface="+mn-lt"/>
            </a:rPr>
            <a:t>“E-Road Pricing”</a:t>
          </a:r>
          <a:endParaRPr lang="ru-RU" sz="1800" dirty="0"/>
        </a:p>
      </dgm:t>
    </dgm:pt>
    <dgm:pt modelId="{81645771-B84A-4531-B415-204262D6C7E3}" type="parTrans" cxnId="{31A3A11F-0937-4DEA-B81C-B03C823A0D00}">
      <dgm:prSet/>
      <dgm:spPr/>
      <dgm:t>
        <a:bodyPr/>
        <a:lstStyle/>
        <a:p>
          <a:endParaRPr lang="ru-RU"/>
        </a:p>
      </dgm:t>
    </dgm:pt>
    <dgm:pt modelId="{8C7DBD3E-A23B-467B-8A0F-D48D5DD24F80}" type="sibTrans" cxnId="{31A3A11F-0937-4DEA-B81C-B03C823A0D00}">
      <dgm:prSet/>
      <dgm:spPr/>
      <dgm:t>
        <a:bodyPr/>
        <a:lstStyle/>
        <a:p>
          <a:endParaRPr lang="ru-RU"/>
        </a:p>
      </dgm:t>
    </dgm:pt>
    <dgm:pt modelId="{9F415325-4208-4B5A-8C33-92C21F57242B}" type="pres">
      <dgm:prSet presAssocID="{39045129-9E38-404A-AC11-321116D46E04}" presName="diagram" presStyleCnt="0">
        <dgm:presLayoutVars>
          <dgm:dir/>
          <dgm:resizeHandles val="exact"/>
        </dgm:presLayoutVars>
      </dgm:prSet>
      <dgm:spPr/>
    </dgm:pt>
    <dgm:pt modelId="{6FA67BC4-DCF1-48F2-9D48-EEF918BD16A6}" type="pres">
      <dgm:prSet presAssocID="{D6888920-7A6E-47EA-B43B-9D78F93D3B3A}" presName="node" presStyleLbl="node1" presStyleIdx="0" presStyleCnt="6">
        <dgm:presLayoutVars>
          <dgm:bulletEnabled val="1"/>
        </dgm:presLayoutVars>
      </dgm:prSet>
      <dgm:spPr/>
    </dgm:pt>
    <dgm:pt modelId="{58ADD3A8-1AE7-4777-A925-AFA1ED0CB18D}" type="pres">
      <dgm:prSet presAssocID="{E89C6AA9-6C48-4B55-800A-5342299F8C05}" presName="sibTrans" presStyleCnt="0"/>
      <dgm:spPr/>
    </dgm:pt>
    <dgm:pt modelId="{6E7DE73B-513E-4BEB-BC7D-CC26901C6EEB}" type="pres">
      <dgm:prSet presAssocID="{1DB06BB8-B1C9-4C26-BAEF-335DA66B362E}" presName="node" presStyleLbl="node1" presStyleIdx="1" presStyleCnt="6">
        <dgm:presLayoutVars>
          <dgm:bulletEnabled val="1"/>
        </dgm:presLayoutVars>
      </dgm:prSet>
      <dgm:spPr/>
    </dgm:pt>
    <dgm:pt modelId="{899C4ADF-ABA8-40D1-BCE3-BA2FDA4F0B6B}" type="pres">
      <dgm:prSet presAssocID="{08E540D0-FF3B-46AE-B9B7-939941D5AFA8}" presName="sibTrans" presStyleCnt="0"/>
      <dgm:spPr/>
    </dgm:pt>
    <dgm:pt modelId="{BBCCD736-C571-4A30-83B9-0D321AC2B546}" type="pres">
      <dgm:prSet presAssocID="{18AF7FAA-B814-4324-9807-983118D2F570}" presName="node" presStyleLbl="node1" presStyleIdx="2" presStyleCnt="6">
        <dgm:presLayoutVars>
          <dgm:bulletEnabled val="1"/>
        </dgm:presLayoutVars>
      </dgm:prSet>
      <dgm:spPr/>
    </dgm:pt>
    <dgm:pt modelId="{0CBA5636-F550-4619-9A34-1A1BFAB91D30}" type="pres">
      <dgm:prSet presAssocID="{F6D93EE4-ACEF-40F2-9EEF-FB001D4CD186}" presName="sibTrans" presStyleCnt="0"/>
      <dgm:spPr/>
    </dgm:pt>
    <dgm:pt modelId="{7C36D7C0-7002-4B49-80C6-DD052F453FC5}" type="pres">
      <dgm:prSet presAssocID="{CFBD54C3-5875-4A2C-8A8A-5C2F69F039EC}" presName="node" presStyleLbl="node1" presStyleIdx="3" presStyleCnt="6">
        <dgm:presLayoutVars>
          <dgm:bulletEnabled val="1"/>
        </dgm:presLayoutVars>
      </dgm:prSet>
      <dgm:spPr/>
    </dgm:pt>
    <dgm:pt modelId="{2E82CA59-BA0D-438C-90A6-EF1CFA97ACE1}" type="pres">
      <dgm:prSet presAssocID="{6EF074F3-7632-4863-8E5F-E48D5DC617AC}" presName="sibTrans" presStyleCnt="0"/>
      <dgm:spPr/>
    </dgm:pt>
    <dgm:pt modelId="{8FD558EA-93AC-439C-848D-4BB4D88F79BD}" type="pres">
      <dgm:prSet presAssocID="{FEE494DC-3410-429A-AF95-4DC83765FC7B}" presName="node" presStyleLbl="node1" presStyleIdx="4" presStyleCnt="6">
        <dgm:presLayoutVars>
          <dgm:bulletEnabled val="1"/>
        </dgm:presLayoutVars>
      </dgm:prSet>
      <dgm:spPr/>
    </dgm:pt>
    <dgm:pt modelId="{D34B0DD8-3D69-4009-9131-BA6B649AA52E}" type="pres">
      <dgm:prSet presAssocID="{9F9F9F8B-6F61-48F0-9687-A35A92C63D09}" presName="sibTrans" presStyleCnt="0"/>
      <dgm:spPr/>
    </dgm:pt>
    <dgm:pt modelId="{7C749C89-7447-402A-ACB3-5E65DC0CA645}" type="pres">
      <dgm:prSet presAssocID="{34CDC6AF-85DA-41DC-8643-2E4631F59477}" presName="node" presStyleLbl="node1" presStyleIdx="5" presStyleCnt="6">
        <dgm:presLayoutVars>
          <dgm:bulletEnabled val="1"/>
        </dgm:presLayoutVars>
      </dgm:prSet>
      <dgm:spPr/>
    </dgm:pt>
  </dgm:ptLst>
  <dgm:cxnLst>
    <dgm:cxn modelId="{13E5BB1C-9D4F-40BD-98E0-D5F4A95BB5E0}" srcId="{39045129-9E38-404A-AC11-321116D46E04}" destId="{18AF7FAA-B814-4324-9807-983118D2F570}" srcOrd="2" destOrd="0" parTransId="{695B3226-9945-4F77-B2B5-D2C12DB711E5}" sibTransId="{F6D93EE4-ACEF-40F2-9EEF-FB001D4CD186}"/>
    <dgm:cxn modelId="{31A3A11F-0937-4DEA-B81C-B03C823A0D00}" srcId="{39045129-9E38-404A-AC11-321116D46E04}" destId="{34CDC6AF-85DA-41DC-8643-2E4631F59477}" srcOrd="5" destOrd="0" parTransId="{81645771-B84A-4531-B415-204262D6C7E3}" sibTransId="{8C7DBD3E-A23B-467B-8A0F-D48D5DD24F80}"/>
    <dgm:cxn modelId="{A9144F2C-DD98-41DF-A441-FA3B59A6C27A}" type="presOf" srcId="{34CDC6AF-85DA-41DC-8643-2E4631F59477}" destId="{7C749C89-7447-402A-ACB3-5E65DC0CA645}" srcOrd="0" destOrd="0" presId="urn:microsoft.com/office/officeart/2005/8/layout/default"/>
    <dgm:cxn modelId="{597B8C34-FB33-413D-9C23-9513CFC07AC5}" type="presOf" srcId="{FEE494DC-3410-429A-AF95-4DC83765FC7B}" destId="{8FD558EA-93AC-439C-848D-4BB4D88F79BD}" srcOrd="0" destOrd="0" presId="urn:microsoft.com/office/officeart/2005/8/layout/default"/>
    <dgm:cxn modelId="{0CC7943F-AA82-466B-9775-EA54E7EFF661}" type="presOf" srcId="{CFBD54C3-5875-4A2C-8A8A-5C2F69F039EC}" destId="{7C36D7C0-7002-4B49-80C6-DD052F453FC5}" srcOrd="0" destOrd="0" presId="urn:microsoft.com/office/officeart/2005/8/layout/default"/>
    <dgm:cxn modelId="{CC8CA355-E600-47A7-A13C-6660A5CFD691}" srcId="{39045129-9E38-404A-AC11-321116D46E04}" destId="{D6888920-7A6E-47EA-B43B-9D78F93D3B3A}" srcOrd="0" destOrd="0" parTransId="{8F36E6A2-4765-445C-B447-120F982E9250}" sibTransId="{E89C6AA9-6C48-4B55-800A-5342299F8C05}"/>
    <dgm:cxn modelId="{158FEB56-F2D3-4507-A337-8DE01AF98E38}" type="presOf" srcId="{18AF7FAA-B814-4324-9807-983118D2F570}" destId="{BBCCD736-C571-4A30-83B9-0D321AC2B546}" srcOrd="0" destOrd="0" presId="urn:microsoft.com/office/officeart/2005/8/layout/default"/>
    <dgm:cxn modelId="{9DBCF1BC-332D-4A21-AE02-EF8EA72954BF}" type="presOf" srcId="{39045129-9E38-404A-AC11-321116D46E04}" destId="{9F415325-4208-4B5A-8C33-92C21F57242B}" srcOrd="0" destOrd="0" presId="urn:microsoft.com/office/officeart/2005/8/layout/default"/>
    <dgm:cxn modelId="{17C5DAC5-01D1-4F76-91F4-2A3728235958}" type="presOf" srcId="{1DB06BB8-B1C9-4C26-BAEF-335DA66B362E}" destId="{6E7DE73B-513E-4BEB-BC7D-CC26901C6EEB}" srcOrd="0" destOrd="0" presId="urn:microsoft.com/office/officeart/2005/8/layout/default"/>
    <dgm:cxn modelId="{BA2D5FD0-B2B8-4C23-86BE-E5D81D2F4CE2}" type="presOf" srcId="{D6888920-7A6E-47EA-B43B-9D78F93D3B3A}" destId="{6FA67BC4-DCF1-48F2-9D48-EEF918BD16A6}" srcOrd="0" destOrd="0" presId="urn:microsoft.com/office/officeart/2005/8/layout/default"/>
    <dgm:cxn modelId="{20AA78E1-05BD-4C0D-AD9F-0007A5B19E79}" srcId="{39045129-9E38-404A-AC11-321116D46E04}" destId="{1DB06BB8-B1C9-4C26-BAEF-335DA66B362E}" srcOrd="1" destOrd="0" parTransId="{8FFA061E-9B7C-4012-BBC4-457D56F5E00D}" sibTransId="{08E540D0-FF3B-46AE-B9B7-939941D5AFA8}"/>
    <dgm:cxn modelId="{1A68C9E5-9ACE-44EA-8DFC-B65FD1F03510}" srcId="{39045129-9E38-404A-AC11-321116D46E04}" destId="{CFBD54C3-5875-4A2C-8A8A-5C2F69F039EC}" srcOrd="3" destOrd="0" parTransId="{A65EE2CB-DFD6-4264-9471-32B481081E74}" sibTransId="{6EF074F3-7632-4863-8E5F-E48D5DC617AC}"/>
    <dgm:cxn modelId="{21E338F5-36A0-43A3-BF54-09324B2EFA18}" srcId="{39045129-9E38-404A-AC11-321116D46E04}" destId="{FEE494DC-3410-429A-AF95-4DC83765FC7B}" srcOrd="4" destOrd="0" parTransId="{4CBBFD7F-4A50-4857-9330-75EF0F2AC195}" sibTransId="{9F9F9F8B-6F61-48F0-9687-A35A92C63D09}"/>
    <dgm:cxn modelId="{DA30CCF3-A8CA-4D05-A836-F8BBBEE1BE34}" type="presParOf" srcId="{9F415325-4208-4B5A-8C33-92C21F57242B}" destId="{6FA67BC4-DCF1-48F2-9D48-EEF918BD16A6}" srcOrd="0" destOrd="0" presId="urn:microsoft.com/office/officeart/2005/8/layout/default"/>
    <dgm:cxn modelId="{D96F16F0-D8B0-4F96-8527-C0E07B5DE3B9}" type="presParOf" srcId="{9F415325-4208-4B5A-8C33-92C21F57242B}" destId="{58ADD3A8-1AE7-4777-A925-AFA1ED0CB18D}" srcOrd="1" destOrd="0" presId="urn:microsoft.com/office/officeart/2005/8/layout/default"/>
    <dgm:cxn modelId="{4C4B5C15-810A-493B-8F13-1231D47A5EBC}" type="presParOf" srcId="{9F415325-4208-4B5A-8C33-92C21F57242B}" destId="{6E7DE73B-513E-4BEB-BC7D-CC26901C6EEB}" srcOrd="2" destOrd="0" presId="urn:microsoft.com/office/officeart/2005/8/layout/default"/>
    <dgm:cxn modelId="{73657110-4979-485C-BE12-A8481E34B27F}" type="presParOf" srcId="{9F415325-4208-4B5A-8C33-92C21F57242B}" destId="{899C4ADF-ABA8-40D1-BCE3-BA2FDA4F0B6B}" srcOrd="3" destOrd="0" presId="urn:microsoft.com/office/officeart/2005/8/layout/default"/>
    <dgm:cxn modelId="{4706C076-A08C-4F0B-9735-1668952EB199}" type="presParOf" srcId="{9F415325-4208-4B5A-8C33-92C21F57242B}" destId="{BBCCD736-C571-4A30-83B9-0D321AC2B546}" srcOrd="4" destOrd="0" presId="urn:microsoft.com/office/officeart/2005/8/layout/default"/>
    <dgm:cxn modelId="{526CDE9F-4920-41A5-8FAD-E2F083560E34}" type="presParOf" srcId="{9F415325-4208-4B5A-8C33-92C21F57242B}" destId="{0CBA5636-F550-4619-9A34-1A1BFAB91D30}" srcOrd="5" destOrd="0" presId="urn:microsoft.com/office/officeart/2005/8/layout/default"/>
    <dgm:cxn modelId="{945D681C-1943-4ACA-8E7B-CFCFEF42CEDC}" type="presParOf" srcId="{9F415325-4208-4B5A-8C33-92C21F57242B}" destId="{7C36D7C0-7002-4B49-80C6-DD052F453FC5}" srcOrd="6" destOrd="0" presId="urn:microsoft.com/office/officeart/2005/8/layout/default"/>
    <dgm:cxn modelId="{D8F27034-46D7-4B4C-9D19-E192BC03FAD4}" type="presParOf" srcId="{9F415325-4208-4B5A-8C33-92C21F57242B}" destId="{2E82CA59-BA0D-438C-90A6-EF1CFA97ACE1}" srcOrd="7" destOrd="0" presId="urn:microsoft.com/office/officeart/2005/8/layout/default"/>
    <dgm:cxn modelId="{6CE5F031-1763-4CED-A2DA-FA5CE97FB271}" type="presParOf" srcId="{9F415325-4208-4B5A-8C33-92C21F57242B}" destId="{8FD558EA-93AC-439C-848D-4BB4D88F79BD}" srcOrd="8" destOrd="0" presId="urn:microsoft.com/office/officeart/2005/8/layout/default"/>
    <dgm:cxn modelId="{3C8F0D96-8D71-4BFD-BE68-C4D789FFB1AF}" type="presParOf" srcId="{9F415325-4208-4B5A-8C33-92C21F57242B}" destId="{D34B0DD8-3D69-4009-9131-BA6B649AA52E}" srcOrd="9" destOrd="0" presId="urn:microsoft.com/office/officeart/2005/8/layout/default"/>
    <dgm:cxn modelId="{8ABBD903-FFB5-47C2-912A-0709350EB4DF}" type="presParOf" srcId="{9F415325-4208-4B5A-8C33-92C21F57242B}" destId="{7C749C89-7447-402A-ACB3-5E65DC0CA64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3FFA1-953C-468E-953E-B86E7403212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D9345A-2270-40C3-AEDB-031449A76B1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200" b="0" i="1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Hyperloop</a:t>
          </a:r>
          <a:r>
            <a:rPr lang="en-US" sz="2200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–</a:t>
          </a:r>
          <a:r>
            <a:rPr lang="ru-RU" sz="2200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2200" b="0" i="1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200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все еще гипотеза…</a:t>
          </a:r>
          <a:endParaRPr lang="ru-RU" sz="2200" b="0" i="1" dirty="0"/>
        </a:p>
      </dgm:t>
    </dgm:pt>
    <dgm:pt modelId="{1C7EC50C-F9A5-401E-955D-40722AAA7509}" type="parTrans" cxnId="{327102DA-A3D9-482F-ADDC-BCB327868F8F}">
      <dgm:prSet/>
      <dgm:spPr/>
      <dgm:t>
        <a:bodyPr/>
        <a:lstStyle/>
        <a:p>
          <a:endParaRPr lang="ru-RU"/>
        </a:p>
      </dgm:t>
    </dgm:pt>
    <dgm:pt modelId="{7C53A6A2-66DE-41F5-95BE-D77D453E2026}" type="sibTrans" cxnId="{327102DA-A3D9-482F-ADDC-BCB327868F8F}">
      <dgm:prSet/>
      <dgm:spPr/>
      <dgm:t>
        <a:bodyPr/>
        <a:lstStyle/>
        <a:p>
          <a:endParaRPr lang="ru-RU"/>
        </a:p>
      </dgm:t>
    </dgm:pt>
    <dgm:pt modelId="{88D0AB96-07B4-457F-9AFD-54ACBA792DCB}">
      <dgm:prSet phldrT="[Текст]" custT="1"/>
      <dgm:spPr/>
      <dgm:t>
        <a:bodyPr/>
        <a:lstStyle/>
        <a:p>
          <a:pPr>
            <a:spcAft>
              <a:spcPts val="0"/>
            </a:spcAft>
            <a:buNone/>
          </a:pPr>
          <a:r>
            <a:rPr lang="ru-RU" sz="2200" b="0" i="1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Maglev</a:t>
          </a:r>
          <a:r>
            <a:rPr lang="ru-RU" sz="2200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2200" b="0" i="1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Trains</a:t>
          </a:r>
          <a:r>
            <a:rPr lang="ru-RU" sz="2200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200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–</a:t>
          </a:r>
          <a:r>
            <a:rPr lang="ru-RU" sz="2200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2200" b="0" i="1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>
            <a:spcAft>
              <a:spcPts val="0"/>
            </a:spcAft>
            <a:buNone/>
          </a:pPr>
          <a:r>
            <a:rPr lang="ru-RU" sz="2200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по</a:t>
          </a:r>
          <a:r>
            <a:rPr lang="en-US" sz="2200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</a:t>
          </a:r>
          <a:r>
            <a:rPr lang="ru-RU" sz="2200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видимому,  маргинальный путь транспортной эволюции…</a:t>
          </a:r>
          <a:endParaRPr lang="ru-RU" sz="2200" b="0" i="1" dirty="0"/>
        </a:p>
      </dgm:t>
    </dgm:pt>
    <dgm:pt modelId="{3611F6B6-031B-48CA-A5E3-5EEC5F89D860}" type="parTrans" cxnId="{876AA4D6-0AA6-4694-A04B-04D6ED623D1B}">
      <dgm:prSet/>
      <dgm:spPr/>
      <dgm:t>
        <a:bodyPr/>
        <a:lstStyle/>
        <a:p>
          <a:endParaRPr lang="ru-RU"/>
        </a:p>
      </dgm:t>
    </dgm:pt>
    <dgm:pt modelId="{6DAC3DF5-566D-4AB0-BEED-5EAE8E4054D3}" type="sibTrans" cxnId="{876AA4D6-0AA6-4694-A04B-04D6ED623D1B}">
      <dgm:prSet/>
      <dgm:spPr/>
      <dgm:t>
        <a:bodyPr/>
        <a:lstStyle/>
        <a:p>
          <a:endParaRPr lang="ru-RU"/>
        </a:p>
      </dgm:t>
    </dgm:pt>
    <dgm:pt modelId="{7D921913-F37A-4809-BE9D-B639C68285A4}">
      <dgm:prSet phldrT="[Текст]"/>
      <dgm:spPr/>
      <dgm:t>
        <a:bodyPr/>
        <a:lstStyle/>
        <a:p>
          <a:pPr>
            <a:buNone/>
          </a:pPr>
          <a:r>
            <a:rPr lang="en-US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High Speed Rail</a:t>
          </a:r>
          <a:r>
            <a:rPr lang="ru-RU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или,</a:t>
          </a:r>
          <a:r>
            <a:rPr lang="en-US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           </a:t>
          </a:r>
          <a:r>
            <a:rPr lang="ru-RU" b="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по-русски, ВСМ – магистральный тренд на ближайшие десятилетия…</a:t>
          </a:r>
          <a:endParaRPr lang="ru-RU" b="0" i="1" dirty="0"/>
        </a:p>
      </dgm:t>
    </dgm:pt>
    <dgm:pt modelId="{6576520F-F753-42D7-AF89-38B4A40527B0}" type="parTrans" cxnId="{BC7CB49B-62A2-4C99-9139-A3573CB1FD91}">
      <dgm:prSet/>
      <dgm:spPr/>
      <dgm:t>
        <a:bodyPr/>
        <a:lstStyle/>
        <a:p>
          <a:endParaRPr lang="ru-RU"/>
        </a:p>
      </dgm:t>
    </dgm:pt>
    <dgm:pt modelId="{6564644C-948B-45EC-9672-E446018C75B8}" type="sibTrans" cxnId="{BC7CB49B-62A2-4C99-9139-A3573CB1FD91}">
      <dgm:prSet/>
      <dgm:spPr/>
      <dgm:t>
        <a:bodyPr/>
        <a:lstStyle/>
        <a:p>
          <a:endParaRPr lang="ru-RU"/>
        </a:p>
      </dgm:t>
    </dgm:pt>
    <dgm:pt modelId="{B80DD38C-2B5F-4B40-B32E-5618B44DFB67}" type="pres">
      <dgm:prSet presAssocID="{34E3FFA1-953C-468E-953E-B86E7403212D}" presName="Name0" presStyleCnt="0">
        <dgm:presLayoutVars>
          <dgm:dir/>
          <dgm:resizeHandles val="exact"/>
        </dgm:presLayoutVars>
      </dgm:prSet>
      <dgm:spPr/>
    </dgm:pt>
    <dgm:pt modelId="{9524EA0E-811C-4557-83FD-2EE52D32234C}" type="pres">
      <dgm:prSet presAssocID="{13D9345A-2270-40C3-AEDB-031449A76B14}" presName="composite" presStyleCnt="0"/>
      <dgm:spPr/>
    </dgm:pt>
    <dgm:pt modelId="{B0B1D9F6-0326-4062-B360-DC3642AED71D}" type="pres">
      <dgm:prSet presAssocID="{13D9345A-2270-40C3-AEDB-031449A76B14}" presName="rect1" presStyleLbl="trAlignAcc1" presStyleIdx="0" presStyleCnt="3" custLinFactNeighborX="579">
        <dgm:presLayoutVars>
          <dgm:bulletEnabled val="1"/>
        </dgm:presLayoutVars>
      </dgm:prSet>
      <dgm:spPr/>
    </dgm:pt>
    <dgm:pt modelId="{B73E9058-B3FE-49E0-A1BC-BA65EDD2DAD0}" type="pres">
      <dgm:prSet presAssocID="{13D9345A-2270-40C3-AEDB-031449A76B14}" presName="rect2" presStyleLbl="fgImgPlace1" presStyleIdx="0" presStyleCnt="3" custScaleX="123484" custLinFactX="-100000" custLinFactNeighborX="-115461" custLinFactNeighborY="47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8CA6FC3E-D5B1-4B29-8182-771E31E9F7DF}" type="pres">
      <dgm:prSet presAssocID="{7C53A6A2-66DE-41F5-95BE-D77D453E2026}" presName="sibTrans" presStyleCnt="0"/>
      <dgm:spPr/>
    </dgm:pt>
    <dgm:pt modelId="{E4E6CB47-B88F-4413-99A0-0044EA2E36D6}" type="pres">
      <dgm:prSet presAssocID="{88D0AB96-07B4-457F-9AFD-54ACBA792DCB}" presName="composite" presStyleCnt="0"/>
      <dgm:spPr/>
    </dgm:pt>
    <dgm:pt modelId="{0394EE5F-0776-460E-B204-2ACBE148096D}" type="pres">
      <dgm:prSet presAssocID="{88D0AB96-07B4-457F-9AFD-54ACBA792DCB}" presName="rect1" presStyleLbl="trAlignAcc1" presStyleIdx="1" presStyleCnt="3">
        <dgm:presLayoutVars>
          <dgm:bulletEnabled val="1"/>
        </dgm:presLayoutVars>
      </dgm:prSet>
      <dgm:spPr/>
    </dgm:pt>
    <dgm:pt modelId="{F80045F1-CA87-4C60-AF4A-9A8D9F634141}" type="pres">
      <dgm:prSet presAssocID="{88D0AB96-07B4-457F-9AFD-54ACBA792DCB}" presName="rect2" presStyleLbl="fgImgPlace1" presStyleIdx="1" presStyleCnt="3" custScaleX="121791" custLinFactX="-100000" custLinFactNeighborX="-113694" custLinFactNeighborY="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284A1EC0-3BAA-4681-9151-A96067D1ABA5}" type="pres">
      <dgm:prSet presAssocID="{6DAC3DF5-566D-4AB0-BEED-5EAE8E4054D3}" presName="sibTrans" presStyleCnt="0"/>
      <dgm:spPr/>
    </dgm:pt>
    <dgm:pt modelId="{A21E1C45-01BD-4570-9D83-6E4744DE3F33}" type="pres">
      <dgm:prSet presAssocID="{7D921913-F37A-4809-BE9D-B639C68285A4}" presName="composite" presStyleCnt="0"/>
      <dgm:spPr/>
    </dgm:pt>
    <dgm:pt modelId="{992EBECF-9AE2-4B60-BDEA-5C19C64C18C5}" type="pres">
      <dgm:prSet presAssocID="{7D921913-F37A-4809-BE9D-B639C68285A4}" presName="rect1" presStyleLbl="trAlignAcc1" presStyleIdx="2" presStyleCnt="3">
        <dgm:presLayoutVars>
          <dgm:bulletEnabled val="1"/>
        </dgm:presLayoutVars>
      </dgm:prSet>
      <dgm:spPr/>
    </dgm:pt>
    <dgm:pt modelId="{F3A4BA55-7AB0-4969-82FF-C274CD8DCA50}" type="pres">
      <dgm:prSet presAssocID="{7D921913-F37A-4809-BE9D-B639C68285A4}" presName="rect2" presStyleLbl="fgImgPlace1" presStyleIdx="2" presStyleCnt="3" custScaleX="120682" custLinFactX="-100000" custLinFactNeighborX="-117226" custLinFactNeighborY="-235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</dgm:ptLst>
  <dgm:cxnLst>
    <dgm:cxn modelId="{C0946340-E4AD-48D5-BFC1-434D1ABCFEF1}" type="presOf" srcId="{13D9345A-2270-40C3-AEDB-031449A76B14}" destId="{B0B1D9F6-0326-4062-B360-DC3642AED71D}" srcOrd="0" destOrd="0" presId="urn:microsoft.com/office/officeart/2008/layout/PictureStrips"/>
    <dgm:cxn modelId="{97F4C86C-31B5-4A65-96B7-8FEAFA58002F}" type="presOf" srcId="{7D921913-F37A-4809-BE9D-B639C68285A4}" destId="{992EBECF-9AE2-4B60-BDEA-5C19C64C18C5}" srcOrd="0" destOrd="0" presId="urn:microsoft.com/office/officeart/2008/layout/PictureStrips"/>
    <dgm:cxn modelId="{79D2F571-2F7C-43CA-9889-1A6A6BC50EBA}" type="presOf" srcId="{88D0AB96-07B4-457F-9AFD-54ACBA792DCB}" destId="{0394EE5F-0776-460E-B204-2ACBE148096D}" srcOrd="0" destOrd="0" presId="urn:microsoft.com/office/officeart/2008/layout/PictureStrips"/>
    <dgm:cxn modelId="{BC7CB49B-62A2-4C99-9139-A3573CB1FD91}" srcId="{34E3FFA1-953C-468E-953E-B86E7403212D}" destId="{7D921913-F37A-4809-BE9D-B639C68285A4}" srcOrd="2" destOrd="0" parTransId="{6576520F-F753-42D7-AF89-38B4A40527B0}" sibTransId="{6564644C-948B-45EC-9672-E446018C75B8}"/>
    <dgm:cxn modelId="{C5742EB2-A134-49F7-8B26-C29BA882E5FD}" type="presOf" srcId="{34E3FFA1-953C-468E-953E-B86E7403212D}" destId="{B80DD38C-2B5F-4B40-B32E-5618B44DFB67}" srcOrd="0" destOrd="0" presId="urn:microsoft.com/office/officeart/2008/layout/PictureStrips"/>
    <dgm:cxn modelId="{876AA4D6-0AA6-4694-A04B-04D6ED623D1B}" srcId="{34E3FFA1-953C-468E-953E-B86E7403212D}" destId="{88D0AB96-07B4-457F-9AFD-54ACBA792DCB}" srcOrd="1" destOrd="0" parTransId="{3611F6B6-031B-48CA-A5E3-5EEC5F89D860}" sibTransId="{6DAC3DF5-566D-4AB0-BEED-5EAE8E4054D3}"/>
    <dgm:cxn modelId="{327102DA-A3D9-482F-ADDC-BCB327868F8F}" srcId="{34E3FFA1-953C-468E-953E-B86E7403212D}" destId="{13D9345A-2270-40C3-AEDB-031449A76B14}" srcOrd="0" destOrd="0" parTransId="{1C7EC50C-F9A5-401E-955D-40722AAA7509}" sibTransId="{7C53A6A2-66DE-41F5-95BE-D77D453E2026}"/>
    <dgm:cxn modelId="{A80FF486-7E67-4697-B2D4-8B7F53CF4C12}" type="presParOf" srcId="{B80DD38C-2B5F-4B40-B32E-5618B44DFB67}" destId="{9524EA0E-811C-4557-83FD-2EE52D32234C}" srcOrd="0" destOrd="0" presId="urn:microsoft.com/office/officeart/2008/layout/PictureStrips"/>
    <dgm:cxn modelId="{A099315C-394E-4A5E-8A90-471D0CFAC918}" type="presParOf" srcId="{9524EA0E-811C-4557-83FD-2EE52D32234C}" destId="{B0B1D9F6-0326-4062-B360-DC3642AED71D}" srcOrd="0" destOrd="0" presId="urn:microsoft.com/office/officeart/2008/layout/PictureStrips"/>
    <dgm:cxn modelId="{94BD2E01-3F27-4F30-9478-93B51792848D}" type="presParOf" srcId="{9524EA0E-811C-4557-83FD-2EE52D32234C}" destId="{B73E9058-B3FE-49E0-A1BC-BA65EDD2DAD0}" srcOrd="1" destOrd="0" presId="urn:microsoft.com/office/officeart/2008/layout/PictureStrips"/>
    <dgm:cxn modelId="{60A60D71-D098-4BC8-A306-19A9C04FA2F9}" type="presParOf" srcId="{B80DD38C-2B5F-4B40-B32E-5618B44DFB67}" destId="{8CA6FC3E-D5B1-4B29-8182-771E31E9F7DF}" srcOrd="1" destOrd="0" presId="urn:microsoft.com/office/officeart/2008/layout/PictureStrips"/>
    <dgm:cxn modelId="{D0898F7A-62CC-4AAF-B768-43AF487A3D19}" type="presParOf" srcId="{B80DD38C-2B5F-4B40-B32E-5618B44DFB67}" destId="{E4E6CB47-B88F-4413-99A0-0044EA2E36D6}" srcOrd="2" destOrd="0" presId="urn:microsoft.com/office/officeart/2008/layout/PictureStrips"/>
    <dgm:cxn modelId="{091EA91E-6AF2-45E7-ACC7-8E9157D3C591}" type="presParOf" srcId="{E4E6CB47-B88F-4413-99A0-0044EA2E36D6}" destId="{0394EE5F-0776-460E-B204-2ACBE148096D}" srcOrd="0" destOrd="0" presId="urn:microsoft.com/office/officeart/2008/layout/PictureStrips"/>
    <dgm:cxn modelId="{337A3000-EFFA-4CBC-B799-CD65AB45904D}" type="presParOf" srcId="{E4E6CB47-B88F-4413-99A0-0044EA2E36D6}" destId="{F80045F1-CA87-4C60-AF4A-9A8D9F634141}" srcOrd="1" destOrd="0" presId="urn:microsoft.com/office/officeart/2008/layout/PictureStrips"/>
    <dgm:cxn modelId="{9AE830BE-2907-4EC0-A865-61A6EEFD6F25}" type="presParOf" srcId="{B80DD38C-2B5F-4B40-B32E-5618B44DFB67}" destId="{284A1EC0-3BAA-4681-9151-A96067D1ABA5}" srcOrd="3" destOrd="0" presId="urn:microsoft.com/office/officeart/2008/layout/PictureStrips"/>
    <dgm:cxn modelId="{325CF69C-0932-4E0D-ADC9-F937E1C7C691}" type="presParOf" srcId="{B80DD38C-2B5F-4B40-B32E-5618B44DFB67}" destId="{A21E1C45-01BD-4570-9D83-6E4744DE3F33}" srcOrd="4" destOrd="0" presId="urn:microsoft.com/office/officeart/2008/layout/PictureStrips"/>
    <dgm:cxn modelId="{3D80BB37-992E-43EB-B27D-76E940426F40}" type="presParOf" srcId="{A21E1C45-01BD-4570-9D83-6E4744DE3F33}" destId="{992EBECF-9AE2-4B60-BDEA-5C19C64C18C5}" srcOrd="0" destOrd="0" presId="urn:microsoft.com/office/officeart/2008/layout/PictureStrips"/>
    <dgm:cxn modelId="{39C72C56-2A2D-4C1F-9318-987497C4F946}" type="presParOf" srcId="{A21E1C45-01BD-4570-9D83-6E4744DE3F33}" destId="{F3A4BA55-7AB0-4969-82FF-C274CD8DCA5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D87AC-D372-4DFA-95C7-06EFC45627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10C6F-602C-491F-B029-A59D62F3EEA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spc="0" dirty="0">
              <a:solidFill>
                <a:schemeClr val="tx1"/>
              </a:solidFill>
              <a:latin typeface="Arial"/>
              <a:cs typeface="Arial"/>
            </a:rPr>
            <a:t>“</a:t>
          </a:r>
          <a:r>
            <a:rPr lang="ru-RU" sz="1200" b="1" spc="0" dirty="0" err="1">
              <a:solidFill>
                <a:schemeClr val="tx1"/>
              </a:solidFill>
              <a:latin typeface="Arial" panose="020B0604020202020204" pitchFamily="34" charset="0"/>
            </a:rPr>
            <a:t>Road</a:t>
          </a:r>
          <a:r>
            <a:rPr lang="ru-RU" sz="1200" b="1" spc="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ru-RU" sz="1200" b="1" spc="0" dirty="0" err="1">
              <a:solidFill>
                <a:schemeClr val="tx1"/>
              </a:solidFill>
              <a:latin typeface="Arial" panose="020B0604020202020204" pitchFamily="34" charset="0"/>
            </a:rPr>
            <a:t>Pricing</a:t>
          </a:r>
          <a:r>
            <a:rPr lang="en-US" sz="1200" b="1" spc="0" dirty="0">
              <a:solidFill>
                <a:schemeClr val="tx1"/>
              </a:solidFill>
              <a:latin typeface="Arial" panose="020B0604020202020204" pitchFamily="34" charset="0"/>
            </a:rPr>
            <a:t>”</a:t>
          </a:r>
          <a:r>
            <a:rPr lang="ru-RU" sz="1200" b="1" spc="0" dirty="0">
              <a:solidFill>
                <a:schemeClr val="tx1"/>
              </a:solidFill>
              <a:latin typeface="Arial" panose="020B0604020202020204" pitchFamily="34" charset="0"/>
            </a:rPr>
            <a:t>: замена косвенного налогообложения пользователей городских улиц и дорог прямыми платежами за километр пробега </a:t>
          </a:r>
          <a:r>
            <a:rPr lang="ru-RU" altLang="ru-RU" sz="1200" b="1" spc="0" dirty="0">
              <a:solidFill>
                <a:schemeClr val="tx1"/>
              </a:solidFill>
              <a:latin typeface="Arial" panose="020B0604020202020204" pitchFamily="34" charset="0"/>
            </a:rPr>
            <a:t>в формате </a:t>
          </a:r>
          <a:r>
            <a:rPr lang="en-US" altLang="ru-RU" sz="1200" b="1" spc="0" dirty="0">
              <a:solidFill>
                <a:schemeClr val="tx1"/>
              </a:solidFill>
              <a:latin typeface="Arial" panose="020B0604020202020204" pitchFamily="34" charset="0"/>
            </a:rPr>
            <a:t>“E-Road Pricing”</a:t>
          </a:r>
          <a:endParaRPr lang="ru-RU" sz="1200" b="1" spc="0" dirty="0">
            <a:solidFill>
              <a:schemeClr val="tx1"/>
            </a:solidFill>
            <a:latin typeface="Arial"/>
            <a:cs typeface="Arial"/>
          </a:endParaRPr>
        </a:p>
      </dgm:t>
    </dgm:pt>
    <dgm:pt modelId="{4B0A86A5-D4E6-4E68-810E-844D9F611169}" type="parTrans" cxnId="{BB30935E-821F-49AB-AB57-0293E78794C5}">
      <dgm:prSet/>
      <dgm:spPr/>
      <dgm:t>
        <a:bodyPr/>
        <a:lstStyle/>
        <a:p>
          <a:endParaRPr lang="ru-RU"/>
        </a:p>
      </dgm:t>
    </dgm:pt>
    <dgm:pt modelId="{637F17A4-2431-4526-B3AB-C0196EF7CB25}" type="sibTrans" cxnId="{BB30935E-821F-49AB-AB57-0293E78794C5}">
      <dgm:prSet/>
      <dgm:spPr/>
      <dgm:t>
        <a:bodyPr/>
        <a:lstStyle/>
        <a:p>
          <a:endParaRPr lang="ru-RU"/>
        </a:p>
      </dgm:t>
    </dgm:pt>
    <dgm:pt modelId="{2180C3D7-CDC3-4835-AB2C-FDCDCB4131E7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altLang="ru-RU" sz="1500" b="1" spc="0" dirty="0">
              <a:solidFill>
                <a:schemeClr val="tx1"/>
              </a:solidFill>
              <a:latin typeface="Arial"/>
              <a:cs typeface="Arial"/>
            </a:rPr>
            <a:t>Главный тренд: «мобильность  Паскаля» (формат общественного транспорта, существовавший от 1662 года до наших дней ) становится более индивидуализированной, «мобильность Форда» (передвижение основной массы горожан на собственных автомобилях – формат, существовавший от 1908 года до наших дней) – более кооперационной …</a:t>
          </a:r>
          <a:endParaRPr lang="ru-RU" sz="1500" b="1" spc="0" dirty="0">
            <a:solidFill>
              <a:schemeClr val="tx1"/>
            </a:solidFill>
            <a:latin typeface="Arial"/>
            <a:cs typeface="Arial"/>
          </a:endParaRPr>
        </a:p>
      </dgm:t>
    </dgm:pt>
    <dgm:pt modelId="{13366C78-A22D-4372-B12F-8BC909208C25}" type="parTrans" cxnId="{069EBBF7-A042-43B4-AC46-1493D87492F1}">
      <dgm:prSet/>
      <dgm:spPr/>
      <dgm:t>
        <a:bodyPr/>
        <a:lstStyle/>
        <a:p>
          <a:endParaRPr lang="ru-RU"/>
        </a:p>
      </dgm:t>
    </dgm:pt>
    <dgm:pt modelId="{D53CB5B8-CD7B-4255-B148-34BA847C97FA}" type="sibTrans" cxnId="{069EBBF7-A042-43B4-AC46-1493D87492F1}">
      <dgm:prSet/>
      <dgm:spPr/>
      <dgm:t>
        <a:bodyPr/>
        <a:lstStyle/>
        <a:p>
          <a:endParaRPr lang="ru-RU"/>
        </a:p>
      </dgm:t>
    </dgm:pt>
    <dgm:pt modelId="{7719BED7-23E4-440C-BCE3-83F415275B8E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200" b="1" kern="1200" spc="0" dirty="0">
              <a:solidFill>
                <a:schemeClr val="tx1"/>
              </a:solidFill>
              <a:latin typeface="Arial"/>
              <a:cs typeface="Arial"/>
            </a:rPr>
            <a:t>“Right-of-Way”: </a:t>
          </a:r>
          <a:r>
            <a:rPr lang="ru-RU" sz="1200" b="1" kern="1200" spc="0" dirty="0">
              <a:solidFill>
                <a:schemeClr val="tx1"/>
              </a:solidFill>
              <a:latin typeface="Arial"/>
              <a:cs typeface="Arial"/>
            </a:rPr>
            <a:t>комфорт пешехода важнее удобства автомобильных поездок; общественный транспорт – не специфический социальный сервис,  но краеугольный камень организации жизни города… </a:t>
          </a:r>
          <a:endParaRPr lang="ru-RU" sz="1200" b="1" kern="1200" spc="0" dirty="0">
            <a:solidFill>
              <a:prstClr val="black"/>
            </a:solidFill>
            <a:latin typeface="Arial"/>
            <a:ea typeface="+mn-ea"/>
            <a:cs typeface="Arial"/>
          </a:endParaRPr>
        </a:p>
      </dgm:t>
    </dgm:pt>
    <dgm:pt modelId="{7DF12EDE-5B95-4F9F-AC72-FC5552C4421B}" type="parTrans" cxnId="{11B0193F-7019-478D-98F8-66CD23EE8F58}">
      <dgm:prSet/>
      <dgm:spPr/>
      <dgm:t>
        <a:bodyPr/>
        <a:lstStyle/>
        <a:p>
          <a:endParaRPr lang="ru-RU"/>
        </a:p>
      </dgm:t>
    </dgm:pt>
    <dgm:pt modelId="{C93B7B08-540A-4674-85A5-28AD9124AE0A}" type="sibTrans" cxnId="{11B0193F-7019-478D-98F8-66CD23EE8F58}">
      <dgm:prSet/>
      <dgm:spPr/>
      <dgm:t>
        <a:bodyPr/>
        <a:lstStyle/>
        <a:p>
          <a:endParaRPr lang="ru-RU"/>
        </a:p>
      </dgm:t>
    </dgm:pt>
    <dgm:pt modelId="{371A28BC-C7D2-4F96-A8DB-71C4426CADA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spc="0" dirty="0">
              <a:solidFill>
                <a:schemeClr val="tx1"/>
              </a:solidFill>
              <a:latin typeface="Arial"/>
              <a:cs typeface="Arial"/>
            </a:rPr>
            <a:t>“</a:t>
          </a:r>
          <a:r>
            <a:rPr lang="en-US" sz="1200" b="1" spc="0" dirty="0">
              <a:solidFill>
                <a:schemeClr val="tx1"/>
              </a:solidFill>
              <a:latin typeface="Arial"/>
              <a:cs typeface="Arial"/>
            </a:rPr>
            <a:t>Sharing Economy”: </a:t>
          </a:r>
          <a:r>
            <a:rPr lang="ru-RU" sz="1200" b="1" spc="0" dirty="0">
              <a:solidFill>
                <a:schemeClr val="tx1"/>
              </a:solidFill>
              <a:latin typeface="Arial"/>
              <a:cs typeface="Arial"/>
            </a:rPr>
            <a:t>актуальные форматы по типу “</a:t>
          </a:r>
          <a:r>
            <a:rPr lang="en-US" sz="1200" b="1" spc="0" dirty="0">
              <a:solidFill>
                <a:schemeClr val="tx1"/>
              </a:solidFill>
              <a:latin typeface="Arial"/>
              <a:cs typeface="Arial"/>
            </a:rPr>
            <a:t>Car Sharing”; </a:t>
          </a:r>
          <a:r>
            <a:rPr lang="ru-RU" sz="1200" b="1" spc="0" dirty="0">
              <a:solidFill>
                <a:schemeClr val="tx1"/>
              </a:solidFill>
              <a:latin typeface="Arial"/>
              <a:cs typeface="Arial"/>
            </a:rPr>
            <a:t>в ближайшей перспективе – экспансия </a:t>
          </a:r>
          <a:r>
            <a:rPr lang="en-US" sz="1200" b="1" spc="0" dirty="0">
              <a:solidFill>
                <a:schemeClr val="tx1"/>
              </a:solidFill>
              <a:latin typeface="Arial" pitchFamily="34" charset="0"/>
            </a:rPr>
            <a:t>SAEVs </a:t>
          </a:r>
          <a:r>
            <a:rPr lang="en-US" sz="1200" b="1" i="1" spc="0" dirty="0">
              <a:solidFill>
                <a:schemeClr val="tx1"/>
              </a:solidFill>
              <a:latin typeface="Arial" pitchFamily="34" charset="0"/>
            </a:rPr>
            <a:t>(Shared Autonomous Electric Vehicles)</a:t>
          </a:r>
          <a:r>
            <a:rPr lang="ru-RU" sz="1200" b="1" i="1" spc="0" dirty="0">
              <a:solidFill>
                <a:schemeClr val="tx1"/>
              </a:solidFill>
              <a:latin typeface="Arial" pitchFamily="34" charset="0"/>
            </a:rPr>
            <a:t>. </a:t>
          </a:r>
        </a:p>
        <a:p>
          <a:r>
            <a:rPr lang="ru-RU" sz="1200" b="1" i="1" spc="0" dirty="0">
              <a:solidFill>
                <a:srgbClr val="FF0000"/>
              </a:solidFill>
              <a:latin typeface="Arial" pitchFamily="34" charset="0"/>
            </a:rPr>
            <a:t>Здесь самая спорная буква  «</a:t>
          </a:r>
          <a:r>
            <a:rPr lang="en-US" sz="1200" b="1" i="1" spc="0" dirty="0">
              <a:solidFill>
                <a:srgbClr val="FF0000"/>
              </a:solidFill>
              <a:latin typeface="Arial" pitchFamily="34" charset="0"/>
            </a:rPr>
            <a:t>E</a:t>
          </a:r>
          <a:r>
            <a:rPr lang="ru-RU" sz="1200" b="1" i="1" spc="0" dirty="0">
              <a:solidFill>
                <a:srgbClr val="FF0000"/>
              </a:solidFill>
              <a:latin typeface="Arial" pitchFamily="34" charset="0"/>
            </a:rPr>
            <a:t>»: массовый электромобиль оправдан исключительно  при условии экологически чистой генерации и экологически безупречной  утилизации отработанных элементов питания. </a:t>
          </a:r>
          <a:endParaRPr lang="ru-RU" sz="1200" spc="0" dirty="0">
            <a:solidFill>
              <a:srgbClr val="FF0000"/>
            </a:solidFill>
          </a:endParaRPr>
        </a:p>
      </dgm:t>
    </dgm:pt>
    <dgm:pt modelId="{B36F235F-39D2-4BA2-A77F-435710EFEEB2}" type="parTrans" cxnId="{57E80DB9-D391-499C-9828-56ACB4156B79}">
      <dgm:prSet/>
      <dgm:spPr/>
      <dgm:t>
        <a:bodyPr/>
        <a:lstStyle/>
        <a:p>
          <a:endParaRPr lang="ru-RU"/>
        </a:p>
      </dgm:t>
    </dgm:pt>
    <dgm:pt modelId="{4C7545FE-765E-47D1-8EFC-5ADE301618AD}" type="sibTrans" cxnId="{57E80DB9-D391-499C-9828-56ACB4156B79}">
      <dgm:prSet/>
      <dgm:spPr/>
      <dgm:t>
        <a:bodyPr/>
        <a:lstStyle/>
        <a:p>
          <a:endParaRPr lang="ru-RU"/>
        </a:p>
      </dgm:t>
    </dgm:pt>
    <dgm:pt modelId="{64976176-C88A-4234-AB9C-DBF8597C5565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spc="0" dirty="0">
              <a:solidFill>
                <a:schemeClr val="tx1"/>
              </a:solidFill>
              <a:latin typeface="Arial"/>
              <a:cs typeface="Arial"/>
            </a:rPr>
            <a:t>“</a:t>
          </a:r>
          <a:r>
            <a:rPr lang="ru-RU" sz="1200" b="1" spc="0" dirty="0" err="1">
              <a:solidFill>
                <a:schemeClr val="tx1"/>
              </a:solidFill>
              <a:latin typeface="Arial"/>
              <a:cs typeface="Arial"/>
            </a:rPr>
            <a:t>MaaS</a:t>
          </a:r>
          <a:r>
            <a:rPr lang="ru-RU" sz="1200" b="1" spc="0" dirty="0">
              <a:solidFill>
                <a:schemeClr val="tx1"/>
              </a:solidFill>
              <a:latin typeface="Arial"/>
              <a:cs typeface="Arial"/>
            </a:rPr>
            <a:t>” (</a:t>
          </a:r>
          <a:r>
            <a:rPr lang="ru-RU" sz="1200" b="1" spc="0" dirty="0" err="1">
              <a:solidFill>
                <a:schemeClr val="tx1"/>
              </a:solidFill>
              <a:latin typeface="Arial"/>
              <a:cs typeface="Arial"/>
            </a:rPr>
            <a:t>Mobility</a:t>
          </a:r>
          <a:r>
            <a:rPr lang="ru-RU" sz="1200" b="1" spc="0" dirty="0">
              <a:solidFill>
                <a:schemeClr val="tx1"/>
              </a:solidFill>
              <a:latin typeface="Arial"/>
              <a:cs typeface="Arial"/>
            </a:rPr>
            <a:t>-</a:t>
          </a:r>
          <a:r>
            <a:rPr lang="ru-RU" sz="1200" b="1" spc="0" dirty="0" err="1">
              <a:solidFill>
                <a:schemeClr val="tx1"/>
              </a:solidFill>
              <a:latin typeface="Arial"/>
              <a:cs typeface="Arial"/>
            </a:rPr>
            <a:t>as</a:t>
          </a:r>
          <a:r>
            <a:rPr lang="ru-RU" sz="1200" b="1" spc="0" dirty="0">
              <a:solidFill>
                <a:schemeClr val="tx1"/>
              </a:solidFill>
              <a:latin typeface="Arial"/>
              <a:cs typeface="Arial"/>
            </a:rPr>
            <a:t>-a-</a:t>
          </a:r>
          <a:r>
            <a:rPr lang="ru-RU" sz="1200" b="1" spc="0" dirty="0" err="1">
              <a:solidFill>
                <a:schemeClr val="tx1"/>
              </a:solidFill>
              <a:latin typeface="Arial"/>
              <a:cs typeface="Arial"/>
            </a:rPr>
            <a:t>Service</a:t>
          </a:r>
          <a:r>
            <a:rPr lang="ru-RU" sz="1200" b="1" spc="0" dirty="0">
              <a:solidFill>
                <a:schemeClr val="tx1"/>
              </a:solidFill>
              <a:latin typeface="Arial"/>
              <a:cs typeface="Arial"/>
            </a:rPr>
            <a:t>): мобильность обеспечивается  совокупностью городских сервисов, но не собственным имуществом</a:t>
          </a:r>
          <a:endParaRPr lang="ru-RU" sz="1200" spc="0" dirty="0">
            <a:solidFill>
              <a:schemeClr val="tx1"/>
            </a:solidFill>
          </a:endParaRPr>
        </a:p>
      </dgm:t>
    </dgm:pt>
    <dgm:pt modelId="{82FC5A53-66B4-4A44-BAA5-2835244D4303}" type="sibTrans" cxnId="{7FE9510C-767C-4EDC-B52F-29619D1E4B4B}">
      <dgm:prSet/>
      <dgm:spPr/>
      <dgm:t>
        <a:bodyPr/>
        <a:lstStyle/>
        <a:p>
          <a:endParaRPr lang="ru-RU"/>
        </a:p>
      </dgm:t>
    </dgm:pt>
    <dgm:pt modelId="{F95E4101-06E2-4487-B954-241C410C0838}" type="parTrans" cxnId="{7FE9510C-767C-4EDC-B52F-29619D1E4B4B}">
      <dgm:prSet/>
      <dgm:spPr/>
      <dgm:t>
        <a:bodyPr/>
        <a:lstStyle/>
        <a:p>
          <a:endParaRPr lang="ru-RU"/>
        </a:p>
      </dgm:t>
    </dgm:pt>
    <dgm:pt modelId="{67A70360-9F68-47CE-BCA9-E3973F304E81}" type="pres">
      <dgm:prSet presAssocID="{67CD87AC-D372-4DFA-95C7-06EFC4562737}" presName="linear" presStyleCnt="0">
        <dgm:presLayoutVars>
          <dgm:dir/>
          <dgm:animLvl val="lvl"/>
          <dgm:resizeHandles val="exact"/>
        </dgm:presLayoutVars>
      </dgm:prSet>
      <dgm:spPr/>
    </dgm:pt>
    <dgm:pt modelId="{CE8F5259-FD46-4241-B351-3A3F20E14820}" type="pres">
      <dgm:prSet presAssocID="{64976176-C88A-4234-AB9C-DBF8597C5565}" presName="parentLin" presStyleCnt="0"/>
      <dgm:spPr/>
    </dgm:pt>
    <dgm:pt modelId="{A07F3E1E-307A-4477-9106-D6191700A1C3}" type="pres">
      <dgm:prSet presAssocID="{64976176-C88A-4234-AB9C-DBF8597C5565}" presName="parentLeftMargin" presStyleLbl="node1" presStyleIdx="0" presStyleCnt="5"/>
      <dgm:spPr/>
    </dgm:pt>
    <dgm:pt modelId="{9CCCC005-CF1F-43FC-8606-88991C637B75}" type="pres">
      <dgm:prSet presAssocID="{64976176-C88A-4234-AB9C-DBF8597C5565}" presName="parentText" presStyleLbl="node1" presStyleIdx="0" presStyleCnt="5" custLinFactNeighborX="6278" custLinFactNeighborY="-2045">
        <dgm:presLayoutVars>
          <dgm:chMax val="0"/>
          <dgm:bulletEnabled val="1"/>
        </dgm:presLayoutVars>
      </dgm:prSet>
      <dgm:spPr/>
    </dgm:pt>
    <dgm:pt modelId="{0DDB1FF8-9730-4937-8F2A-3FAB0F57618D}" type="pres">
      <dgm:prSet presAssocID="{64976176-C88A-4234-AB9C-DBF8597C5565}" presName="negativeSpace" presStyleCnt="0"/>
      <dgm:spPr/>
    </dgm:pt>
    <dgm:pt modelId="{B52C4F15-CE6C-4D52-8F44-6E69D4D59456}" type="pres">
      <dgm:prSet presAssocID="{64976176-C88A-4234-AB9C-DBF8597C5565}" presName="childText" presStyleLbl="conFgAcc1" presStyleIdx="0" presStyleCnt="5" custLinFactNeighborX="-291" custLinFactNeighborY="83829">
        <dgm:presLayoutVars>
          <dgm:bulletEnabled val="1"/>
        </dgm:presLayoutVars>
      </dgm:prSet>
      <dgm:spPr/>
    </dgm:pt>
    <dgm:pt modelId="{E90D9D7E-814A-4FD6-9F73-6C3262294DB1}" type="pres">
      <dgm:prSet presAssocID="{82FC5A53-66B4-4A44-BAA5-2835244D4303}" presName="spaceBetweenRectangles" presStyleCnt="0"/>
      <dgm:spPr/>
    </dgm:pt>
    <dgm:pt modelId="{A2F22787-2DAA-420C-BF93-27F9F13A9D50}" type="pres">
      <dgm:prSet presAssocID="{7719BED7-23E4-440C-BCE3-83F415275B8E}" presName="parentLin" presStyleCnt="0"/>
      <dgm:spPr/>
    </dgm:pt>
    <dgm:pt modelId="{F04970EB-08A0-4A1D-B85C-70C6FE84B115}" type="pres">
      <dgm:prSet presAssocID="{7719BED7-23E4-440C-BCE3-83F415275B8E}" presName="parentLeftMargin" presStyleLbl="node1" presStyleIdx="0" presStyleCnt="5"/>
      <dgm:spPr/>
    </dgm:pt>
    <dgm:pt modelId="{25084705-9344-4359-A2B6-4FC119CDFE5C}" type="pres">
      <dgm:prSet presAssocID="{7719BED7-23E4-440C-BCE3-83F415275B8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F63407C-2140-4235-BCA1-51B468CD9E3D}" type="pres">
      <dgm:prSet presAssocID="{7719BED7-23E4-440C-BCE3-83F415275B8E}" presName="negativeSpace" presStyleCnt="0"/>
      <dgm:spPr/>
    </dgm:pt>
    <dgm:pt modelId="{D61B26B5-10C6-4229-966D-963F5351D875}" type="pres">
      <dgm:prSet presAssocID="{7719BED7-23E4-440C-BCE3-83F415275B8E}" presName="childText" presStyleLbl="conFgAcc1" presStyleIdx="1" presStyleCnt="5">
        <dgm:presLayoutVars>
          <dgm:bulletEnabled val="1"/>
        </dgm:presLayoutVars>
      </dgm:prSet>
      <dgm:spPr/>
    </dgm:pt>
    <dgm:pt modelId="{E2449D49-25B6-4708-A14B-BD421123F804}" type="pres">
      <dgm:prSet presAssocID="{C93B7B08-540A-4674-85A5-28AD9124AE0A}" presName="spaceBetweenRectangles" presStyleCnt="0"/>
      <dgm:spPr/>
    </dgm:pt>
    <dgm:pt modelId="{B6A60545-664A-4136-AB06-4CD5E521E653}" type="pres">
      <dgm:prSet presAssocID="{371A28BC-C7D2-4F96-A8DB-71C4426CADA2}" presName="parentLin" presStyleCnt="0"/>
      <dgm:spPr/>
    </dgm:pt>
    <dgm:pt modelId="{8AEA716D-442A-446A-AB4D-311A47731366}" type="pres">
      <dgm:prSet presAssocID="{371A28BC-C7D2-4F96-A8DB-71C4426CADA2}" presName="parentLeftMargin" presStyleLbl="node1" presStyleIdx="1" presStyleCnt="5"/>
      <dgm:spPr/>
    </dgm:pt>
    <dgm:pt modelId="{0E1FFCD7-0FB7-4F5E-80B5-5DD894C989DB}" type="pres">
      <dgm:prSet presAssocID="{371A28BC-C7D2-4F96-A8DB-71C4426CADA2}" presName="parentText" presStyleLbl="node1" presStyleIdx="2" presStyleCnt="5" custScaleY="138873">
        <dgm:presLayoutVars>
          <dgm:chMax val="0"/>
          <dgm:bulletEnabled val="1"/>
        </dgm:presLayoutVars>
      </dgm:prSet>
      <dgm:spPr/>
    </dgm:pt>
    <dgm:pt modelId="{8967B529-EB5F-49D7-8F36-F0193E78195A}" type="pres">
      <dgm:prSet presAssocID="{371A28BC-C7D2-4F96-A8DB-71C4426CADA2}" presName="negativeSpace" presStyleCnt="0"/>
      <dgm:spPr/>
    </dgm:pt>
    <dgm:pt modelId="{6AFDCECD-C6B5-4A38-B3AF-8F9631AE80F0}" type="pres">
      <dgm:prSet presAssocID="{371A28BC-C7D2-4F96-A8DB-71C4426CADA2}" presName="childText" presStyleLbl="conFgAcc1" presStyleIdx="2" presStyleCnt="5">
        <dgm:presLayoutVars>
          <dgm:bulletEnabled val="1"/>
        </dgm:presLayoutVars>
      </dgm:prSet>
      <dgm:spPr/>
    </dgm:pt>
    <dgm:pt modelId="{93F9CC68-D6E6-4B50-B5AA-C18BF07E8682}" type="pres">
      <dgm:prSet presAssocID="{4C7545FE-765E-47D1-8EFC-5ADE301618AD}" presName="spaceBetweenRectangles" presStyleCnt="0"/>
      <dgm:spPr/>
    </dgm:pt>
    <dgm:pt modelId="{C7E896A5-1B04-49B6-9331-920D2B16DDD1}" type="pres">
      <dgm:prSet presAssocID="{01310C6F-602C-491F-B029-A59D62F3EEA9}" presName="parentLin" presStyleCnt="0"/>
      <dgm:spPr/>
    </dgm:pt>
    <dgm:pt modelId="{4F7FFDEC-219F-4486-B236-8B75BF3172A1}" type="pres">
      <dgm:prSet presAssocID="{01310C6F-602C-491F-B029-A59D62F3EEA9}" presName="parentLeftMargin" presStyleLbl="node1" presStyleIdx="2" presStyleCnt="5"/>
      <dgm:spPr/>
    </dgm:pt>
    <dgm:pt modelId="{DF079D18-D0AB-4EBC-B990-A33061DFA6BE}" type="pres">
      <dgm:prSet presAssocID="{01310C6F-602C-491F-B029-A59D62F3EE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239C367-E9DE-4FBD-9D00-4E9F71B277B3}" type="pres">
      <dgm:prSet presAssocID="{01310C6F-602C-491F-B029-A59D62F3EEA9}" presName="negativeSpace" presStyleCnt="0"/>
      <dgm:spPr/>
    </dgm:pt>
    <dgm:pt modelId="{13E463D2-ABDB-43AF-BA99-79CD4043434A}" type="pres">
      <dgm:prSet presAssocID="{01310C6F-602C-491F-B029-A59D62F3EEA9}" presName="childText" presStyleLbl="conFgAcc1" presStyleIdx="3" presStyleCnt="5">
        <dgm:presLayoutVars>
          <dgm:bulletEnabled val="1"/>
        </dgm:presLayoutVars>
      </dgm:prSet>
      <dgm:spPr/>
    </dgm:pt>
    <dgm:pt modelId="{6D218AE7-5AFC-4A6E-BC84-15AFC5AB20EA}" type="pres">
      <dgm:prSet presAssocID="{637F17A4-2431-4526-B3AB-C0196EF7CB25}" presName="spaceBetweenRectangles" presStyleCnt="0"/>
      <dgm:spPr/>
    </dgm:pt>
    <dgm:pt modelId="{0C72A8E7-BB0F-4D01-A325-827D21F812B5}" type="pres">
      <dgm:prSet presAssocID="{2180C3D7-CDC3-4835-AB2C-FDCDCB4131E7}" presName="parentLin" presStyleCnt="0"/>
      <dgm:spPr/>
    </dgm:pt>
    <dgm:pt modelId="{2369199C-E3CD-43D5-B9D7-04B80E0301FC}" type="pres">
      <dgm:prSet presAssocID="{2180C3D7-CDC3-4835-AB2C-FDCDCB4131E7}" presName="parentLeftMargin" presStyleLbl="node1" presStyleIdx="3" presStyleCnt="5"/>
      <dgm:spPr/>
    </dgm:pt>
    <dgm:pt modelId="{3F17533D-F3DB-4292-B48C-04995DB73831}" type="pres">
      <dgm:prSet presAssocID="{2180C3D7-CDC3-4835-AB2C-FDCDCB4131E7}" presName="parentText" presStyleLbl="node1" presStyleIdx="4" presStyleCnt="5" custScaleY="198873">
        <dgm:presLayoutVars>
          <dgm:chMax val="0"/>
          <dgm:bulletEnabled val="1"/>
        </dgm:presLayoutVars>
      </dgm:prSet>
      <dgm:spPr/>
    </dgm:pt>
    <dgm:pt modelId="{6264510E-74FA-4F3E-A446-D4897F4E540C}" type="pres">
      <dgm:prSet presAssocID="{2180C3D7-CDC3-4835-AB2C-FDCDCB4131E7}" presName="negativeSpace" presStyleCnt="0"/>
      <dgm:spPr/>
    </dgm:pt>
    <dgm:pt modelId="{987FDDBF-0DE9-460A-863B-D6129BCDF7E5}" type="pres">
      <dgm:prSet presAssocID="{2180C3D7-CDC3-4835-AB2C-FDCDCB4131E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FE9510C-767C-4EDC-B52F-29619D1E4B4B}" srcId="{67CD87AC-D372-4DFA-95C7-06EFC4562737}" destId="{64976176-C88A-4234-AB9C-DBF8597C5565}" srcOrd="0" destOrd="0" parTransId="{F95E4101-06E2-4487-B954-241C410C0838}" sibTransId="{82FC5A53-66B4-4A44-BAA5-2835244D4303}"/>
    <dgm:cxn modelId="{5BF3D71D-EE2D-4988-A7F6-5633BD7E157B}" type="presOf" srcId="{371A28BC-C7D2-4F96-A8DB-71C4426CADA2}" destId="{0E1FFCD7-0FB7-4F5E-80B5-5DD894C989DB}" srcOrd="1" destOrd="0" presId="urn:microsoft.com/office/officeart/2005/8/layout/list1"/>
    <dgm:cxn modelId="{87FCAB21-0625-477F-BE18-B6C18B7EF5DD}" type="presOf" srcId="{64976176-C88A-4234-AB9C-DBF8597C5565}" destId="{9CCCC005-CF1F-43FC-8606-88991C637B75}" srcOrd="1" destOrd="0" presId="urn:microsoft.com/office/officeart/2005/8/layout/list1"/>
    <dgm:cxn modelId="{B520BB2D-E9C2-4D82-AC0B-69AE8E251052}" type="presOf" srcId="{67CD87AC-D372-4DFA-95C7-06EFC4562737}" destId="{67A70360-9F68-47CE-BCA9-E3973F304E81}" srcOrd="0" destOrd="0" presId="urn:microsoft.com/office/officeart/2005/8/layout/list1"/>
    <dgm:cxn modelId="{0CC3D62E-D561-4B1E-915F-CB52F7766492}" type="presOf" srcId="{2180C3D7-CDC3-4835-AB2C-FDCDCB4131E7}" destId="{2369199C-E3CD-43D5-B9D7-04B80E0301FC}" srcOrd="0" destOrd="0" presId="urn:microsoft.com/office/officeart/2005/8/layout/list1"/>
    <dgm:cxn modelId="{11B0193F-7019-478D-98F8-66CD23EE8F58}" srcId="{67CD87AC-D372-4DFA-95C7-06EFC4562737}" destId="{7719BED7-23E4-440C-BCE3-83F415275B8E}" srcOrd="1" destOrd="0" parTransId="{7DF12EDE-5B95-4F9F-AC72-FC5552C4421B}" sibTransId="{C93B7B08-540A-4674-85A5-28AD9124AE0A}"/>
    <dgm:cxn modelId="{BB30935E-821F-49AB-AB57-0293E78794C5}" srcId="{67CD87AC-D372-4DFA-95C7-06EFC4562737}" destId="{01310C6F-602C-491F-B029-A59D62F3EEA9}" srcOrd="3" destOrd="0" parTransId="{4B0A86A5-D4E6-4E68-810E-844D9F611169}" sibTransId="{637F17A4-2431-4526-B3AB-C0196EF7CB25}"/>
    <dgm:cxn modelId="{E7988165-4E9B-4BC2-83D1-1BC72C5E9044}" type="presOf" srcId="{7719BED7-23E4-440C-BCE3-83F415275B8E}" destId="{25084705-9344-4359-A2B6-4FC119CDFE5C}" srcOrd="1" destOrd="0" presId="urn:microsoft.com/office/officeart/2005/8/layout/list1"/>
    <dgm:cxn modelId="{51BC536B-787C-4CA3-AB07-A7F4EB65BA7D}" type="presOf" srcId="{01310C6F-602C-491F-B029-A59D62F3EEA9}" destId="{DF079D18-D0AB-4EBC-B990-A33061DFA6BE}" srcOrd="1" destOrd="0" presId="urn:microsoft.com/office/officeart/2005/8/layout/list1"/>
    <dgm:cxn modelId="{1FD4A277-A5B8-467B-B5FE-09D4B9E85785}" type="presOf" srcId="{01310C6F-602C-491F-B029-A59D62F3EEA9}" destId="{4F7FFDEC-219F-4486-B236-8B75BF3172A1}" srcOrd="0" destOrd="0" presId="urn:microsoft.com/office/officeart/2005/8/layout/list1"/>
    <dgm:cxn modelId="{57E80DB9-D391-499C-9828-56ACB4156B79}" srcId="{67CD87AC-D372-4DFA-95C7-06EFC4562737}" destId="{371A28BC-C7D2-4F96-A8DB-71C4426CADA2}" srcOrd="2" destOrd="0" parTransId="{B36F235F-39D2-4BA2-A77F-435710EFEEB2}" sibTransId="{4C7545FE-765E-47D1-8EFC-5ADE301618AD}"/>
    <dgm:cxn modelId="{E70745BB-E9BF-41DA-9355-9E2383AECF90}" type="presOf" srcId="{371A28BC-C7D2-4F96-A8DB-71C4426CADA2}" destId="{8AEA716D-442A-446A-AB4D-311A47731366}" srcOrd="0" destOrd="0" presId="urn:microsoft.com/office/officeart/2005/8/layout/list1"/>
    <dgm:cxn modelId="{BAEAB5DE-AC94-487F-A998-ED47B5A3B2D7}" type="presOf" srcId="{64976176-C88A-4234-AB9C-DBF8597C5565}" destId="{A07F3E1E-307A-4477-9106-D6191700A1C3}" srcOrd="0" destOrd="0" presId="urn:microsoft.com/office/officeart/2005/8/layout/list1"/>
    <dgm:cxn modelId="{84BC5FE3-8010-4A15-8F75-FAFDB34A4E7F}" type="presOf" srcId="{7719BED7-23E4-440C-BCE3-83F415275B8E}" destId="{F04970EB-08A0-4A1D-B85C-70C6FE84B115}" srcOrd="0" destOrd="0" presId="urn:microsoft.com/office/officeart/2005/8/layout/list1"/>
    <dgm:cxn modelId="{5F80C3F3-AB08-4EF5-BCE8-4665F56C2A4E}" type="presOf" srcId="{2180C3D7-CDC3-4835-AB2C-FDCDCB4131E7}" destId="{3F17533D-F3DB-4292-B48C-04995DB73831}" srcOrd="1" destOrd="0" presId="urn:microsoft.com/office/officeart/2005/8/layout/list1"/>
    <dgm:cxn modelId="{069EBBF7-A042-43B4-AC46-1493D87492F1}" srcId="{67CD87AC-D372-4DFA-95C7-06EFC4562737}" destId="{2180C3D7-CDC3-4835-AB2C-FDCDCB4131E7}" srcOrd="4" destOrd="0" parTransId="{13366C78-A22D-4372-B12F-8BC909208C25}" sibTransId="{D53CB5B8-CD7B-4255-B148-34BA847C97FA}"/>
    <dgm:cxn modelId="{43FE37F4-978D-4EB2-953C-B351FFE5D61C}" type="presParOf" srcId="{67A70360-9F68-47CE-BCA9-E3973F304E81}" destId="{CE8F5259-FD46-4241-B351-3A3F20E14820}" srcOrd="0" destOrd="0" presId="urn:microsoft.com/office/officeart/2005/8/layout/list1"/>
    <dgm:cxn modelId="{FD2A003E-85FE-4A4F-8FAB-CEF9A6CD6133}" type="presParOf" srcId="{CE8F5259-FD46-4241-B351-3A3F20E14820}" destId="{A07F3E1E-307A-4477-9106-D6191700A1C3}" srcOrd="0" destOrd="0" presId="urn:microsoft.com/office/officeart/2005/8/layout/list1"/>
    <dgm:cxn modelId="{E87ADD70-507A-4304-A26A-7B9745AD3DA6}" type="presParOf" srcId="{CE8F5259-FD46-4241-B351-3A3F20E14820}" destId="{9CCCC005-CF1F-43FC-8606-88991C637B75}" srcOrd="1" destOrd="0" presId="urn:microsoft.com/office/officeart/2005/8/layout/list1"/>
    <dgm:cxn modelId="{BD8BCBE6-A953-448B-A628-D718FB4F57ED}" type="presParOf" srcId="{67A70360-9F68-47CE-BCA9-E3973F304E81}" destId="{0DDB1FF8-9730-4937-8F2A-3FAB0F57618D}" srcOrd="1" destOrd="0" presId="urn:microsoft.com/office/officeart/2005/8/layout/list1"/>
    <dgm:cxn modelId="{738D2F2C-B365-45EB-84B5-B6567167ECE9}" type="presParOf" srcId="{67A70360-9F68-47CE-BCA9-E3973F304E81}" destId="{B52C4F15-CE6C-4D52-8F44-6E69D4D59456}" srcOrd="2" destOrd="0" presId="urn:microsoft.com/office/officeart/2005/8/layout/list1"/>
    <dgm:cxn modelId="{7A983392-2454-4B40-855D-8C392F87B055}" type="presParOf" srcId="{67A70360-9F68-47CE-BCA9-E3973F304E81}" destId="{E90D9D7E-814A-4FD6-9F73-6C3262294DB1}" srcOrd="3" destOrd="0" presId="urn:microsoft.com/office/officeart/2005/8/layout/list1"/>
    <dgm:cxn modelId="{9125CA17-007E-433E-A875-EE4B2A8562F4}" type="presParOf" srcId="{67A70360-9F68-47CE-BCA9-E3973F304E81}" destId="{A2F22787-2DAA-420C-BF93-27F9F13A9D50}" srcOrd="4" destOrd="0" presId="urn:microsoft.com/office/officeart/2005/8/layout/list1"/>
    <dgm:cxn modelId="{59C95B10-2F9E-4898-86D5-48AFF8FBDED5}" type="presParOf" srcId="{A2F22787-2DAA-420C-BF93-27F9F13A9D50}" destId="{F04970EB-08A0-4A1D-B85C-70C6FE84B115}" srcOrd="0" destOrd="0" presId="urn:microsoft.com/office/officeart/2005/8/layout/list1"/>
    <dgm:cxn modelId="{D5F7DC4E-F773-4688-B10F-6925E8E3E382}" type="presParOf" srcId="{A2F22787-2DAA-420C-BF93-27F9F13A9D50}" destId="{25084705-9344-4359-A2B6-4FC119CDFE5C}" srcOrd="1" destOrd="0" presId="urn:microsoft.com/office/officeart/2005/8/layout/list1"/>
    <dgm:cxn modelId="{7109506D-5AD7-4C8F-AC5D-002BE7738C29}" type="presParOf" srcId="{67A70360-9F68-47CE-BCA9-E3973F304E81}" destId="{AF63407C-2140-4235-BCA1-51B468CD9E3D}" srcOrd="5" destOrd="0" presId="urn:microsoft.com/office/officeart/2005/8/layout/list1"/>
    <dgm:cxn modelId="{7DED44C7-1B8F-4A62-BAA7-20E6EDBFA6A7}" type="presParOf" srcId="{67A70360-9F68-47CE-BCA9-E3973F304E81}" destId="{D61B26B5-10C6-4229-966D-963F5351D875}" srcOrd="6" destOrd="0" presId="urn:microsoft.com/office/officeart/2005/8/layout/list1"/>
    <dgm:cxn modelId="{93803D4C-2DB7-4F8A-AEC6-0090DE9511DD}" type="presParOf" srcId="{67A70360-9F68-47CE-BCA9-E3973F304E81}" destId="{E2449D49-25B6-4708-A14B-BD421123F804}" srcOrd="7" destOrd="0" presId="urn:microsoft.com/office/officeart/2005/8/layout/list1"/>
    <dgm:cxn modelId="{57BD4B39-4697-40A8-AF6B-5EF2EB474CA8}" type="presParOf" srcId="{67A70360-9F68-47CE-BCA9-E3973F304E81}" destId="{B6A60545-664A-4136-AB06-4CD5E521E653}" srcOrd="8" destOrd="0" presId="urn:microsoft.com/office/officeart/2005/8/layout/list1"/>
    <dgm:cxn modelId="{AD1DFEF5-1401-441A-81FE-C47D06722572}" type="presParOf" srcId="{B6A60545-664A-4136-AB06-4CD5E521E653}" destId="{8AEA716D-442A-446A-AB4D-311A47731366}" srcOrd="0" destOrd="0" presId="urn:microsoft.com/office/officeart/2005/8/layout/list1"/>
    <dgm:cxn modelId="{1DF5CCB2-E587-4788-A39F-0DBC52A48DD1}" type="presParOf" srcId="{B6A60545-664A-4136-AB06-4CD5E521E653}" destId="{0E1FFCD7-0FB7-4F5E-80B5-5DD894C989DB}" srcOrd="1" destOrd="0" presId="urn:microsoft.com/office/officeart/2005/8/layout/list1"/>
    <dgm:cxn modelId="{2571E686-3166-4B28-AC50-47342ED971BE}" type="presParOf" srcId="{67A70360-9F68-47CE-BCA9-E3973F304E81}" destId="{8967B529-EB5F-49D7-8F36-F0193E78195A}" srcOrd="9" destOrd="0" presId="urn:microsoft.com/office/officeart/2005/8/layout/list1"/>
    <dgm:cxn modelId="{F78DA3DC-A1BA-482C-BEB3-F9D96289D43A}" type="presParOf" srcId="{67A70360-9F68-47CE-BCA9-E3973F304E81}" destId="{6AFDCECD-C6B5-4A38-B3AF-8F9631AE80F0}" srcOrd="10" destOrd="0" presId="urn:microsoft.com/office/officeart/2005/8/layout/list1"/>
    <dgm:cxn modelId="{51FBBD1F-01F9-4841-B4B5-2228E36958E8}" type="presParOf" srcId="{67A70360-9F68-47CE-BCA9-E3973F304E81}" destId="{93F9CC68-D6E6-4B50-B5AA-C18BF07E8682}" srcOrd="11" destOrd="0" presId="urn:microsoft.com/office/officeart/2005/8/layout/list1"/>
    <dgm:cxn modelId="{9AACA8DF-FC17-4B78-920E-32537184145E}" type="presParOf" srcId="{67A70360-9F68-47CE-BCA9-E3973F304E81}" destId="{C7E896A5-1B04-49B6-9331-920D2B16DDD1}" srcOrd="12" destOrd="0" presId="urn:microsoft.com/office/officeart/2005/8/layout/list1"/>
    <dgm:cxn modelId="{3CE40B35-9704-49A3-9179-F3CE758433B8}" type="presParOf" srcId="{C7E896A5-1B04-49B6-9331-920D2B16DDD1}" destId="{4F7FFDEC-219F-4486-B236-8B75BF3172A1}" srcOrd="0" destOrd="0" presId="urn:microsoft.com/office/officeart/2005/8/layout/list1"/>
    <dgm:cxn modelId="{26DC3599-7CA8-4550-BB56-A48E82C3D33F}" type="presParOf" srcId="{C7E896A5-1B04-49B6-9331-920D2B16DDD1}" destId="{DF079D18-D0AB-4EBC-B990-A33061DFA6BE}" srcOrd="1" destOrd="0" presId="urn:microsoft.com/office/officeart/2005/8/layout/list1"/>
    <dgm:cxn modelId="{B06C62B4-F202-4AD9-B2D4-08F8BF339CD3}" type="presParOf" srcId="{67A70360-9F68-47CE-BCA9-E3973F304E81}" destId="{F239C367-E9DE-4FBD-9D00-4E9F71B277B3}" srcOrd="13" destOrd="0" presId="urn:microsoft.com/office/officeart/2005/8/layout/list1"/>
    <dgm:cxn modelId="{BB917523-2FB3-414A-9553-4A768EB5CC2B}" type="presParOf" srcId="{67A70360-9F68-47CE-BCA9-E3973F304E81}" destId="{13E463D2-ABDB-43AF-BA99-79CD4043434A}" srcOrd="14" destOrd="0" presId="urn:microsoft.com/office/officeart/2005/8/layout/list1"/>
    <dgm:cxn modelId="{B1EC1948-9C8C-4C8E-AD71-27220211F482}" type="presParOf" srcId="{67A70360-9F68-47CE-BCA9-E3973F304E81}" destId="{6D218AE7-5AFC-4A6E-BC84-15AFC5AB20EA}" srcOrd="15" destOrd="0" presId="urn:microsoft.com/office/officeart/2005/8/layout/list1"/>
    <dgm:cxn modelId="{F7ACDB66-030C-4892-88F6-CDB6FCB721DE}" type="presParOf" srcId="{67A70360-9F68-47CE-BCA9-E3973F304E81}" destId="{0C72A8E7-BB0F-4D01-A325-827D21F812B5}" srcOrd="16" destOrd="0" presId="urn:microsoft.com/office/officeart/2005/8/layout/list1"/>
    <dgm:cxn modelId="{481103B1-0A1C-483D-813F-34E7F877A6CA}" type="presParOf" srcId="{0C72A8E7-BB0F-4D01-A325-827D21F812B5}" destId="{2369199C-E3CD-43D5-B9D7-04B80E0301FC}" srcOrd="0" destOrd="0" presId="urn:microsoft.com/office/officeart/2005/8/layout/list1"/>
    <dgm:cxn modelId="{79D60AC6-E95B-4F1D-A0DB-4313841BD80F}" type="presParOf" srcId="{0C72A8E7-BB0F-4D01-A325-827D21F812B5}" destId="{3F17533D-F3DB-4292-B48C-04995DB73831}" srcOrd="1" destOrd="0" presId="urn:microsoft.com/office/officeart/2005/8/layout/list1"/>
    <dgm:cxn modelId="{5E635D37-38E3-4C07-8979-1566C266B77E}" type="presParOf" srcId="{67A70360-9F68-47CE-BCA9-E3973F304E81}" destId="{6264510E-74FA-4F3E-A446-D4897F4E540C}" srcOrd="17" destOrd="0" presId="urn:microsoft.com/office/officeart/2005/8/layout/list1"/>
    <dgm:cxn modelId="{A3867D22-1C86-479A-84B0-FA9968124981}" type="presParOf" srcId="{67A70360-9F68-47CE-BCA9-E3973F304E81}" destId="{987FDDBF-0DE9-460A-863B-D6129BCDF7E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E73355-919A-4F7C-8311-08C000C273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4602E-6E97-486F-8BF4-C9683F716F3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</a:rPr>
            <a:t>Транспортные потребности какого-либо города России физически невозможно обслужить личными автомобилями и «маршрутками» </a:t>
          </a:r>
          <a:endParaRPr lang="ru-RU" sz="2000" dirty="0">
            <a:solidFill>
              <a:schemeClr val="tx1"/>
            </a:solidFill>
          </a:endParaRPr>
        </a:p>
      </dgm:t>
    </dgm:pt>
    <dgm:pt modelId="{6465D19A-B365-4A5A-AA3A-E606BA4EDC61}" type="parTrans" cxnId="{53B5F57F-2795-41F1-84FA-8EB19B68238B}">
      <dgm:prSet/>
      <dgm:spPr/>
      <dgm:t>
        <a:bodyPr/>
        <a:lstStyle/>
        <a:p>
          <a:endParaRPr lang="ru-RU"/>
        </a:p>
      </dgm:t>
    </dgm:pt>
    <dgm:pt modelId="{8536523B-DBFC-458B-8124-98A15A257885}" type="sibTrans" cxnId="{53B5F57F-2795-41F1-84FA-8EB19B68238B}">
      <dgm:prSet/>
      <dgm:spPr/>
      <dgm:t>
        <a:bodyPr/>
        <a:lstStyle/>
        <a:p>
          <a:endParaRPr lang="ru-RU"/>
        </a:p>
      </dgm:t>
    </dgm:pt>
    <dgm:pt modelId="{DB088661-29CD-49DF-B1F8-202313A28063}">
      <dgm:prSet phldrT="[Текст]" custT="1"/>
      <dgm:spPr/>
      <dgm:t>
        <a:bodyPr/>
        <a:lstStyle/>
        <a:p>
          <a:r>
            <a:rPr lang="ru-RU" sz="1700" kern="1200" dirty="0"/>
            <a:t>Мера приспособленности города к массовому использованию автомобилей определяется простой формулой: </a:t>
          </a:r>
          <a:endParaRPr lang="ru-RU" sz="17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775147F0-D127-4EDB-88D1-685BBB53921E}" type="parTrans" cxnId="{A28BD533-5638-4F42-A9D7-4885B11463D0}">
      <dgm:prSet/>
      <dgm:spPr/>
      <dgm:t>
        <a:bodyPr/>
        <a:lstStyle/>
        <a:p>
          <a:endParaRPr lang="ru-RU"/>
        </a:p>
      </dgm:t>
    </dgm:pt>
    <dgm:pt modelId="{098B7D86-2F73-450E-B54A-26C4F90C50FD}" type="sibTrans" cxnId="{A28BD533-5638-4F42-A9D7-4885B11463D0}">
      <dgm:prSet/>
      <dgm:spPr/>
      <dgm:t>
        <a:bodyPr/>
        <a:lstStyle/>
        <a:p>
          <a:endParaRPr lang="ru-RU"/>
        </a:p>
      </dgm:t>
    </dgm:pt>
    <dgm:pt modelId="{7FB961C3-6B61-4AF2-B8CB-AE77A8F9F894}">
      <dgm:prSet phldrT="[Текст]" custT="1"/>
      <dgm:spPr/>
      <dgm:t>
        <a:bodyPr/>
        <a:lstStyle/>
        <a:p>
          <a:endParaRPr lang="ru-RU" sz="16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C451756B-2813-4A67-A16C-F2DB07F2AABE}" type="parTrans" cxnId="{E2551519-BB9A-430A-9FE2-6A84339A02EC}">
      <dgm:prSet/>
      <dgm:spPr/>
      <dgm:t>
        <a:bodyPr/>
        <a:lstStyle/>
        <a:p>
          <a:endParaRPr lang="ru-RU"/>
        </a:p>
      </dgm:t>
    </dgm:pt>
    <dgm:pt modelId="{AB9AED94-6134-4DA2-A5FB-A6C5098B5BB5}" type="sibTrans" cxnId="{E2551519-BB9A-430A-9FE2-6A84339A02E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9A910FD1-D1F5-43A8-90E5-81F9C9246A84}">
          <dgm:prSet phldrT="[Текст]" custT="1"/>
          <dgm:spPr/>
          <dgm:t>
            <a:bodyPr/>
            <a:lstStyle/>
            <a:p>
              <a:pPr>
                <a:spcAft>
                  <a:spcPct val="35000"/>
                </a:spcAft>
              </a:pPr>
              <a:r>
                <a:rPr lang="ru-RU" sz="1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" pitchFamily="18" charset="0"/>
                  <a:ea typeface="+mn-ea"/>
                  <a:cs typeface="+mn-cs"/>
                </a:rPr>
                <a:t>Ту </a:t>
              </a:r>
              <a:r>
                <a:rPr lang="ru-RU" sz="1800" dirty="0">
                  <a:latin typeface="Cambria" pitchFamily="18" charset="0"/>
                </a:rPr>
                <a:t>же самую формулу можно переписать через удельные показатели:</a:t>
              </a:r>
            </a:p>
            <a:p>
              <a:pPr>
                <a:spcAft>
                  <a:spcPct val="35000"/>
                </a:spcAft>
              </a:pPr>
              <a14:m>
                <m:oMath xmlns:m="http://schemas.openxmlformats.org/officeDocument/2006/math">
                  <m:r>
                    <a:rPr lang="ru-RU" sz="2100" b="0" i="1" smtClean="0">
                      <a:latin typeface="Cambria Math"/>
                    </a:rPr>
                    <m:t>                                           </m:t>
                  </m:r>
                  <m:r>
                    <a:rPr lang="en-US" sz="2100" b="1" i="1" smtClean="0">
                      <a:latin typeface="Cambria Math" panose="02040503050406030204" pitchFamily="18" charset="0"/>
                    </a:rPr>
                    <m:t>𝑿</m:t>
                  </m:r>
                  <m:r>
                    <a:rPr lang="ru-RU" sz="2100" b="1" i="1">
                      <a:latin typeface="Cambria Math" panose="02040503050406030204" pitchFamily="18" charset="0"/>
                    </a:rPr>
                    <m:t>= </m:t>
                  </m:r>
                  <m:sSup>
                    <m:sSupPr>
                      <m:ctrlPr>
                        <a:rPr lang="ru-RU" sz="2100" b="1"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ru-RU" sz="2100" b="1" i="1">
                          <a:latin typeface="Cambria Math" panose="02040503050406030204" pitchFamily="18" charset="0"/>
                        </a:rPr>
                        <m:t>𝟏𝟎</m:t>
                      </m:r>
                    </m:e>
                    <m:sup>
                      <m:r>
                        <a:rPr lang="ru-RU" sz="2100" b="1" i="1">
                          <a:latin typeface="Cambria Math" panose="02040503050406030204" pitchFamily="18" charset="0"/>
                        </a:rPr>
                        <m:t>𝟕</m:t>
                      </m:r>
                    </m:sup>
                  </m:sSup>
                  <m:r>
                    <a:rPr lang="ru-RU" sz="2100" b="1" i="1">
                      <a:latin typeface="Cambria Math" panose="02040503050406030204" pitchFamily="18" charset="0"/>
                    </a:rPr>
                    <m:t>∗</m:t>
                  </m:r>
                  <m:f>
                    <m:fPr>
                      <m:ctrlPr>
                        <a:rPr lang="ru-RU" sz="2100" b="1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2100" b="1" i="1">
                          <a:latin typeface="Cambria Math" panose="02040503050406030204" pitchFamily="18" charset="0"/>
                        </a:rPr>
                        <m:t>𝑳𝑨𝑺</m:t>
                      </m:r>
                      <m:r>
                        <a:rPr lang="en-US" sz="2100" b="1" i="1">
                          <a:latin typeface="Cambria Math" panose="02040503050406030204" pitchFamily="18" charset="0"/>
                        </a:rPr>
                        <m:t> </m:t>
                      </m:r>
                    </m:num>
                    <m:den>
                      <m:r>
                        <a:rPr lang="ru-RU" sz="2100" b="1" i="1">
                          <a:latin typeface="Cambria Math" panose="02040503050406030204" pitchFamily="18" charset="0"/>
                        </a:rPr>
                        <m:t>𝑷𝑫</m:t>
                      </m:r>
                      <m:r>
                        <a:rPr lang="ru-RU" sz="2100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sz="2100" b="1" i="1">
                          <a:latin typeface="Cambria Math" panose="02040503050406030204" pitchFamily="18" charset="0"/>
                        </a:rPr>
                        <m:t>𝑴𝑳</m:t>
                      </m:r>
                      <m:r>
                        <a:rPr lang="ru-RU" sz="2100" b="1" i="1">
                          <a:latin typeface="Cambria Math" panose="02040503050406030204" pitchFamily="18" charset="0"/>
                        </a:rPr>
                        <m:t> </m:t>
                      </m:r>
                    </m:den>
                  </m:f>
                </m:oMath>
              </a14:m>
              <a:r>
                <a:rPr lang="ru-RU" sz="2400" b="1" baseline="30000" dirty="0">
                  <a:latin typeface="Cambria" pitchFamily="18" charset="0"/>
                </a:rPr>
                <a:t>,</a:t>
              </a:r>
            </a:p>
            <a:p>
              <a:pPr>
                <a:spcAft>
                  <a:spcPct val="35000"/>
                </a:spcAft>
              </a:pPr>
              <a:r>
                <a:rPr lang="ru-RU" sz="1800" dirty="0">
                  <a:latin typeface="Cambria" pitchFamily="18" charset="0"/>
                </a:rPr>
                <a:t>где </a:t>
              </a:r>
              <a:r>
                <a:rPr lang="en-US" sz="1800" i="1" dirty="0">
                  <a:latin typeface="Cambria" pitchFamily="18" charset="0"/>
                </a:rPr>
                <a:t>PD</a:t>
              </a:r>
              <a:r>
                <a:rPr lang="en-US" sz="1800" dirty="0">
                  <a:latin typeface="Cambria" pitchFamily="18" charset="0"/>
                </a:rPr>
                <a:t> </a:t>
              </a:r>
              <a:r>
                <a:rPr lang="ru-RU" sz="1800" dirty="0">
                  <a:latin typeface="Cambria" pitchFamily="18" charset="0"/>
                </a:rPr>
                <a:t>– плотность населения, жителей на 1 га застроенной территории города; </a:t>
              </a:r>
            </a:p>
            <a:p>
              <a:pPr>
                <a:spcAft>
                  <a:spcPct val="35000"/>
                </a:spcAft>
              </a:pPr>
              <a:r>
                <a:rPr lang="en-US" sz="1800" i="1" dirty="0">
                  <a:latin typeface="Cambria" pitchFamily="18" charset="0"/>
                </a:rPr>
                <a:t>ML</a:t>
              </a:r>
              <a:r>
                <a:rPr lang="en-US" sz="1800" dirty="0">
                  <a:latin typeface="Cambria" pitchFamily="18" charset="0"/>
                </a:rPr>
                <a:t> </a:t>
              </a:r>
              <a:r>
                <a:rPr lang="ru-RU" sz="1800" dirty="0">
                  <a:latin typeface="Cambria" pitchFamily="18" charset="0"/>
                </a:rPr>
                <a:t>– количество автомобилей на 1000 жителей; </a:t>
              </a:r>
            </a:p>
            <a:p>
              <a:pPr>
                <a:spcAft>
                  <a:spcPct val="35000"/>
                </a:spcAft>
              </a:pPr>
              <a:r>
                <a:rPr lang="en-US" sz="1800" i="1" dirty="0">
                  <a:latin typeface="Cambria" pitchFamily="18" charset="0"/>
                </a:rPr>
                <a:t>LAS </a:t>
              </a:r>
              <a:r>
                <a:rPr lang="ru-RU" sz="1800" dirty="0">
                  <a:latin typeface="Cambria" pitchFamily="18" charset="0"/>
                </a:rPr>
                <a:t>– доля застроенной территории города, отведенная под улицы и дороги.  </a:t>
              </a:r>
            </a:p>
            <a:p>
              <a:pPr>
                <a:spcAft>
                  <a:spcPts val="0"/>
                </a:spcAft>
              </a:pPr>
              <a:r>
                <a:rPr lang="ru-RU" sz="1800" b="0" dirty="0">
                  <a:solidFill>
                    <a:schemeClr val="tx1"/>
                  </a:solidFill>
                </a:rPr>
                <a:t>Для нормальных условий движения в городе необходимо, </a:t>
              </a:r>
            </a:p>
            <a:p>
              <a:pPr>
                <a:spcAft>
                  <a:spcPts val="0"/>
                </a:spcAft>
              </a:pPr>
              <a:r>
                <a:rPr lang="ru-RU" sz="1800" b="0" dirty="0">
                  <a:solidFill>
                    <a:schemeClr val="tx1"/>
                  </a:solidFill>
                </a:rPr>
                <a:t>чтобы </a:t>
              </a:r>
              <a:r>
                <a:rPr lang="en-US" sz="1800" b="1" i="1" dirty="0">
                  <a:solidFill>
                    <a:schemeClr val="tx1"/>
                  </a:solidFill>
                </a:rPr>
                <a:t>X </a:t>
              </a:r>
              <a:r>
                <a:rPr lang="ru-RU" sz="1800" b="1" dirty="0">
                  <a:solidFill>
                    <a:schemeClr val="tx1"/>
                  </a:solidFill>
                </a:rPr>
                <a:t> был бы не менее 150-200 кв. метров.</a:t>
              </a:r>
              <a:endParaRPr lang="ru-RU" sz="1800" b="1" dirty="0">
                <a:latin typeface="Cambria" pitchFamily="18" charset="0"/>
              </a:endParaRPr>
            </a:p>
          </dgm:t>
        </dgm:pt>
      </mc:Choice>
      <mc:Fallback xmlns="">
        <dgm:pt modelId="{9A910FD1-D1F5-43A8-90E5-81F9C9246A84}">
          <dgm:prSet phldrT="[Текст]" custT="1"/>
          <dgm:spPr/>
          <dgm:t>
            <a:bodyPr/>
            <a:lstStyle/>
            <a:p>
              <a:pPr>
                <a:spcAft>
                  <a:spcPct val="35000"/>
                </a:spcAft>
              </a:pPr>
              <a:r>
                <a:rPr lang="ru-RU" sz="1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" pitchFamily="18" charset="0"/>
                  <a:ea typeface="+mn-ea"/>
                  <a:cs typeface="+mn-cs"/>
                </a:rPr>
                <a:t>Ту </a:t>
              </a:r>
              <a:r>
                <a:rPr lang="ru-RU" sz="1800" dirty="0">
                  <a:latin typeface="Cambria" pitchFamily="18" charset="0"/>
                </a:rPr>
                <a:t>же самую формулу можно переписать через удельные показатели:</a:t>
              </a:r>
            </a:p>
            <a:p>
              <a:pPr>
                <a:spcAft>
                  <a:spcPct val="35000"/>
                </a:spcAft>
              </a:pPr>
              <a:r>
                <a:rPr lang="ru-RU" sz="2100" b="0" i="0">
                  <a:latin typeface="Cambria Math"/>
                </a:rPr>
                <a:t>                                           </a:t>
              </a:r>
              <a:r>
                <a:rPr lang="en-US" sz="2100" b="1" i="0">
                  <a:latin typeface="Cambria Math" panose="02040503050406030204" pitchFamily="18" charset="0"/>
                </a:rPr>
                <a:t>𝑿</a:t>
              </a:r>
              <a:r>
                <a:rPr lang="ru-RU" sz="2100" b="1" i="0">
                  <a:latin typeface="Cambria Math" panose="02040503050406030204" pitchFamily="18" charset="0"/>
                </a:rPr>
                <a:t>= 〖𝟏𝟎〗^𝟕∗(</a:t>
              </a:r>
              <a:r>
                <a:rPr lang="en-US" sz="2100" b="1" i="0">
                  <a:latin typeface="Cambria Math" panose="02040503050406030204" pitchFamily="18" charset="0"/>
                </a:rPr>
                <a:t>𝑳𝑨𝑺 </a:t>
              </a:r>
              <a:r>
                <a:rPr lang="ru-RU" sz="2100" b="1" i="0">
                  <a:latin typeface="Cambria Math" panose="02040503050406030204" pitchFamily="18" charset="0"/>
                </a:rPr>
                <a:t>)/(𝑷𝑫∗𝑴𝑳 )</a:t>
              </a:r>
              <a:r>
                <a:rPr lang="ru-RU" sz="2400" b="1" baseline="30000" dirty="0">
                  <a:latin typeface="Cambria" pitchFamily="18" charset="0"/>
                </a:rPr>
                <a:t>,</a:t>
              </a:r>
            </a:p>
            <a:p>
              <a:pPr>
                <a:spcAft>
                  <a:spcPct val="35000"/>
                </a:spcAft>
              </a:pPr>
              <a:r>
                <a:rPr lang="ru-RU" sz="1800" dirty="0">
                  <a:latin typeface="Cambria" pitchFamily="18" charset="0"/>
                </a:rPr>
                <a:t>где </a:t>
              </a:r>
              <a:r>
                <a:rPr lang="en-US" sz="1800" i="1" dirty="0">
                  <a:latin typeface="Cambria" pitchFamily="18" charset="0"/>
                </a:rPr>
                <a:t>PD</a:t>
              </a:r>
              <a:r>
                <a:rPr lang="en-US" sz="1800" dirty="0">
                  <a:latin typeface="Cambria" pitchFamily="18" charset="0"/>
                </a:rPr>
                <a:t> </a:t>
              </a:r>
              <a:r>
                <a:rPr lang="ru-RU" sz="1800" dirty="0">
                  <a:latin typeface="Cambria" pitchFamily="18" charset="0"/>
                </a:rPr>
                <a:t>– плотность населения, жителей на 1 га застроенной территории города; </a:t>
              </a:r>
            </a:p>
            <a:p>
              <a:pPr>
                <a:spcAft>
                  <a:spcPct val="35000"/>
                </a:spcAft>
              </a:pPr>
              <a:r>
                <a:rPr lang="en-US" sz="1800" i="1" dirty="0">
                  <a:latin typeface="Cambria" pitchFamily="18" charset="0"/>
                </a:rPr>
                <a:t>ML</a:t>
              </a:r>
              <a:r>
                <a:rPr lang="en-US" sz="1800" dirty="0">
                  <a:latin typeface="Cambria" pitchFamily="18" charset="0"/>
                </a:rPr>
                <a:t> </a:t>
              </a:r>
              <a:r>
                <a:rPr lang="ru-RU" sz="1800" dirty="0">
                  <a:latin typeface="Cambria" pitchFamily="18" charset="0"/>
                </a:rPr>
                <a:t>– количество автомобилей на 1000 жителей; </a:t>
              </a:r>
            </a:p>
            <a:p>
              <a:pPr>
                <a:spcAft>
                  <a:spcPct val="35000"/>
                </a:spcAft>
              </a:pPr>
              <a:r>
                <a:rPr lang="en-US" sz="1800" i="1" dirty="0">
                  <a:latin typeface="Cambria" pitchFamily="18" charset="0"/>
                </a:rPr>
                <a:t>LAS </a:t>
              </a:r>
              <a:r>
                <a:rPr lang="ru-RU" sz="1800" dirty="0">
                  <a:latin typeface="Cambria" pitchFamily="18" charset="0"/>
                </a:rPr>
                <a:t>– доля застроенной территории города, отведенная под улицы и дороги.  </a:t>
              </a:r>
            </a:p>
            <a:p>
              <a:pPr>
                <a:spcAft>
                  <a:spcPts val="0"/>
                </a:spcAft>
              </a:pPr>
              <a:r>
                <a:rPr lang="ru-RU" sz="1800" b="0" dirty="0">
                  <a:solidFill>
                    <a:schemeClr val="tx1"/>
                  </a:solidFill>
                </a:rPr>
                <a:t>Для нормальных условий движения в городе необходимо, </a:t>
              </a:r>
            </a:p>
            <a:p>
              <a:pPr>
                <a:spcAft>
                  <a:spcPts val="0"/>
                </a:spcAft>
              </a:pPr>
              <a:r>
                <a:rPr lang="ru-RU" sz="1800" b="0" dirty="0">
                  <a:solidFill>
                    <a:schemeClr val="tx1"/>
                  </a:solidFill>
                </a:rPr>
                <a:t>чтобы </a:t>
              </a:r>
              <a:r>
                <a:rPr lang="en-US" sz="1800" b="1" i="1" dirty="0">
                  <a:solidFill>
                    <a:schemeClr val="tx1"/>
                  </a:solidFill>
                </a:rPr>
                <a:t>X </a:t>
              </a:r>
              <a:r>
                <a:rPr lang="ru-RU" sz="1800" b="1" dirty="0">
                  <a:solidFill>
                    <a:schemeClr val="tx1"/>
                  </a:solidFill>
                </a:rPr>
                <a:t> был бы не менее 150-200 кв. метров.</a:t>
              </a:r>
              <a:endParaRPr lang="ru-RU" sz="1800" b="1" dirty="0">
                <a:latin typeface="Cambria" pitchFamily="18" charset="0"/>
              </a:endParaRPr>
            </a:p>
          </dgm:t>
        </dgm:pt>
      </mc:Fallback>
    </mc:AlternateContent>
    <dgm:pt modelId="{8BB95477-8498-47CA-9469-3D14BF51BD54}" type="parTrans" cxnId="{3E969BC1-7107-46C2-ACD3-EBF2F452C552}">
      <dgm:prSet/>
      <dgm:spPr/>
      <dgm:t>
        <a:bodyPr/>
        <a:lstStyle/>
        <a:p>
          <a:endParaRPr lang="ru-RU"/>
        </a:p>
      </dgm:t>
    </dgm:pt>
    <dgm:pt modelId="{457A394F-C365-4974-A181-820716063EE5}" type="sibTrans" cxnId="{3E969BC1-7107-46C2-ACD3-EBF2F452C552}">
      <dgm:prSet/>
      <dgm:spPr/>
      <dgm:t>
        <a:bodyPr/>
        <a:lstStyle/>
        <a:p>
          <a:endParaRPr lang="ru-RU"/>
        </a:p>
      </dgm:t>
    </dgm:pt>
    <dgm:pt modelId="{37F7C9F8-276B-4F1C-B27C-ECA9132F2326}" type="pres">
      <dgm:prSet presAssocID="{BCE73355-919A-4F7C-8311-08C000C27396}" presName="vert0" presStyleCnt="0">
        <dgm:presLayoutVars>
          <dgm:dir/>
          <dgm:animOne val="branch"/>
          <dgm:animLvl val="lvl"/>
        </dgm:presLayoutVars>
      </dgm:prSet>
      <dgm:spPr/>
    </dgm:pt>
    <dgm:pt modelId="{6221E632-15F1-49A3-AA10-A5D6D7DD3B75}" type="pres">
      <dgm:prSet presAssocID="{E3D4602E-6E97-486F-8BF4-C9683F716F31}" presName="thickLine" presStyleLbl="alignNode1" presStyleIdx="0" presStyleCnt="1"/>
      <dgm:spPr/>
    </dgm:pt>
    <dgm:pt modelId="{BE1CE11E-086E-4938-8283-3D3788C6906C}" type="pres">
      <dgm:prSet presAssocID="{E3D4602E-6E97-486F-8BF4-C9683F716F31}" presName="horz1" presStyleCnt="0"/>
      <dgm:spPr/>
    </dgm:pt>
    <dgm:pt modelId="{D71018CD-E3C9-4298-BF73-502936549C26}" type="pres">
      <dgm:prSet presAssocID="{E3D4602E-6E97-486F-8BF4-C9683F716F31}" presName="tx1" presStyleLbl="revTx" presStyleIdx="0" presStyleCnt="4" custScaleX="110776"/>
      <dgm:spPr/>
    </dgm:pt>
    <dgm:pt modelId="{262E5B3B-EF7B-417B-A577-503C4C89BD94}" type="pres">
      <dgm:prSet presAssocID="{E3D4602E-6E97-486F-8BF4-C9683F716F31}" presName="vert1" presStyleCnt="0"/>
      <dgm:spPr/>
    </dgm:pt>
    <dgm:pt modelId="{1812FF61-3555-4899-90A3-D22B490203D7}" type="pres">
      <dgm:prSet presAssocID="{DB088661-29CD-49DF-B1F8-202313A28063}" presName="vertSpace2a" presStyleCnt="0"/>
      <dgm:spPr/>
    </dgm:pt>
    <dgm:pt modelId="{394494E1-047F-4B34-846A-BFFE253ADC5A}" type="pres">
      <dgm:prSet presAssocID="{DB088661-29CD-49DF-B1F8-202313A28063}" presName="horz2" presStyleCnt="0"/>
      <dgm:spPr/>
    </dgm:pt>
    <dgm:pt modelId="{AA401037-C870-4897-9440-D7A9DDFAD81D}" type="pres">
      <dgm:prSet presAssocID="{DB088661-29CD-49DF-B1F8-202313A28063}" presName="horzSpace2" presStyleCnt="0"/>
      <dgm:spPr/>
    </dgm:pt>
    <dgm:pt modelId="{87A7B124-8D62-477F-B70B-E6F779E59690}" type="pres">
      <dgm:prSet presAssocID="{DB088661-29CD-49DF-B1F8-202313A28063}" presName="tx2" presStyleLbl="revTx" presStyleIdx="1" presStyleCnt="4" custScaleX="111427"/>
      <dgm:spPr/>
    </dgm:pt>
    <dgm:pt modelId="{B9B539C9-5F98-4145-99E3-F439251C4F70}" type="pres">
      <dgm:prSet presAssocID="{DB088661-29CD-49DF-B1F8-202313A28063}" presName="vert2" presStyleCnt="0"/>
      <dgm:spPr/>
    </dgm:pt>
    <dgm:pt modelId="{44B80B80-B71F-4B8E-BE66-CA92312823C8}" type="pres">
      <dgm:prSet presAssocID="{DB088661-29CD-49DF-B1F8-202313A28063}" presName="thinLine2b" presStyleLbl="callout" presStyleIdx="0" presStyleCnt="3" custLinFactY="-400000" custLinFactNeighborX="-136" custLinFactNeighborY="-487372"/>
      <dgm:spPr/>
    </dgm:pt>
    <dgm:pt modelId="{3F7FE216-AFE5-4546-B34E-927FBFCD366F}" type="pres">
      <dgm:prSet presAssocID="{DB088661-29CD-49DF-B1F8-202313A28063}" presName="vertSpace2b" presStyleCnt="0"/>
      <dgm:spPr/>
    </dgm:pt>
    <dgm:pt modelId="{E12E4E70-884D-4A7A-88C8-228446F0DB14}" type="pres">
      <dgm:prSet presAssocID="{7FB961C3-6B61-4AF2-B8CB-AE77A8F9F894}" presName="horz2" presStyleCnt="0"/>
      <dgm:spPr/>
    </dgm:pt>
    <dgm:pt modelId="{5BD756E6-AC08-48D9-84B7-0AD7EDD8F374}" type="pres">
      <dgm:prSet presAssocID="{7FB961C3-6B61-4AF2-B8CB-AE77A8F9F894}" presName="horzSpace2" presStyleCnt="0"/>
      <dgm:spPr/>
    </dgm:pt>
    <dgm:pt modelId="{95AC78BB-86B4-4551-A069-D6711F3717F8}" type="pres">
      <dgm:prSet presAssocID="{7FB961C3-6B61-4AF2-B8CB-AE77A8F9F894}" presName="tx2" presStyleLbl="revTx" presStyleIdx="2" presStyleCnt="4" custScaleY="105141"/>
      <dgm:spPr/>
    </dgm:pt>
    <dgm:pt modelId="{97662483-3D2D-4D73-9AA8-E9E84C66C9EB}" type="pres">
      <dgm:prSet presAssocID="{7FB961C3-6B61-4AF2-B8CB-AE77A8F9F894}" presName="vert2" presStyleCnt="0"/>
      <dgm:spPr/>
    </dgm:pt>
    <dgm:pt modelId="{A694D966-4C9D-4630-9094-C5A9FC6626A6}" type="pres">
      <dgm:prSet presAssocID="{7FB961C3-6B61-4AF2-B8CB-AE77A8F9F894}" presName="thinLine2b" presStyleLbl="callout" presStyleIdx="1" presStyleCnt="3"/>
      <dgm:spPr/>
    </dgm:pt>
    <dgm:pt modelId="{F6DB99DE-B2DA-4516-892B-CC6A5494CE58}" type="pres">
      <dgm:prSet presAssocID="{7FB961C3-6B61-4AF2-B8CB-AE77A8F9F894}" presName="vertSpace2b" presStyleCnt="0"/>
      <dgm:spPr/>
    </dgm:pt>
    <dgm:pt modelId="{0642ACB1-3465-4C66-BF67-413EA95573F4}" type="pres">
      <dgm:prSet presAssocID="{9A910FD1-D1F5-43A8-90E5-81F9C9246A84}" presName="horz2" presStyleCnt="0"/>
      <dgm:spPr/>
    </dgm:pt>
    <dgm:pt modelId="{84A0EAF7-FB36-40E1-AC3D-8B5E4628F7AE}" type="pres">
      <dgm:prSet presAssocID="{9A910FD1-D1F5-43A8-90E5-81F9C9246A84}" presName="horzSpace2" presStyleCnt="0"/>
      <dgm:spPr/>
    </dgm:pt>
    <dgm:pt modelId="{562739C8-FFE5-42AA-8F97-7BAD9E1A1CC2}" type="pres">
      <dgm:prSet presAssocID="{9A910FD1-D1F5-43A8-90E5-81F9C9246A84}" presName="tx2" presStyleLbl="revTx" presStyleIdx="3" presStyleCnt="4" custScaleX="103534" custScaleY="275520" custLinFactNeighborX="-879"/>
      <dgm:spPr/>
    </dgm:pt>
    <dgm:pt modelId="{FE4E63CA-4B92-4ECF-8543-415D8514DEEB}" type="pres">
      <dgm:prSet presAssocID="{9A910FD1-D1F5-43A8-90E5-81F9C9246A84}" presName="vert2" presStyleCnt="0"/>
      <dgm:spPr/>
    </dgm:pt>
    <dgm:pt modelId="{61AF9F62-B198-4F39-9193-F79CAE1E41A2}" type="pres">
      <dgm:prSet presAssocID="{9A910FD1-D1F5-43A8-90E5-81F9C9246A84}" presName="thinLine2b" presStyleLbl="callout" presStyleIdx="2" presStyleCnt="3"/>
      <dgm:spPr/>
    </dgm:pt>
    <dgm:pt modelId="{2DAB4C7C-FAB4-4DBE-96AD-3B1CCB97994C}" type="pres">
      <dgm:prSet presAssocID="{9A910FD1-D1F5-43A8-90E5-81F9C9246A84}" presName="vertSpace2b" presStyleCnt="0"/>
      <dgm:spPr/>
    </dgm:pt>
  </dgm:ptLst>
  <dgm:cxnLst>
    <dgm:cxn modelId="{EF054202-1A25-488A-A679-B5A33BD2BA15}" type="presOf" srcId="{9A910FD1-D1F5-43A8-90E5-81F9C9246A84}" destId="{562739C8-FFE5-42AA-8F97-7BAD9E1A1CC2}" srcOrd="0" destOrd="0" presId="urn:microsoft.com/office/officeart/2008/layout/LinedList"/>
    <dgm:cxn modelId="{B479FD08-0200-488E-9E21-A15B28944A4A}" type="presOf" srcId="{DB088661-29CD-49DF-B1F8-202313A28063}" destId="{87A7B124-8D62-477F-B70B-E6F779E59690}" srcOrd="0" destOrd="0" presId="urn:microsoft.com/office/officeart/2008/layout/LinedList"/>
    <dgm:cxn modelId="{E2551519-BB9A-430A-9FE2-6A84339A02EC}" srcId="{E3D4602E-6E97-486F-8BF4-C9683F716F31}" destId="{7FB961C3-6B61-4AF2-B8CB-AE77A8F9F894}" srcOrd="1" destOrd="0" parTransId="{C451756B-2813-4A67-A16C-F2DB07F2AABE}" sibTransId="{AB9AED94-6134-4DA2-A5FB-A6C5098B5BB5}"/>
    <dgm:cxn modelId="{A28BD533-5638-4F42-A9D7-4885B11463D0}" srcId="{E3D4602E-6E97-486F-8BF4-C9683F716F31}" destId="{DB088661-29CD-49DF-B1F8-202313A28063}" srcOrd="0" destOrd="0" parTransId="{775147F0-D127-4EDB-88D1-685BBB53921E}" sibTransId="{098B7D86-2F73-450E-B54A-26C4F90C50FD}"/>
    <dgm:cxn modelId="{E4333446-68CD-437D-ABC9-0BFD3FDDF6D1}" type="presOf" srcId="{7FB961C3-6B61-4AF2-B8CB-AE77A8F9F894}" destId="{95AC78BB-86B4-4551-A069-D6711F3717F8}" srcOrd="0" destOrd="0" presId="urn:microsoft.com/office/officeart/2008/layout/LinedList"/>
    <dgm:cxn modelId="{FD29F14B-C9CC-468F-A9BF-6495A828F377}" type="presOf" srcId="{BCE73355-919A-4F7C-8311-08C000C27396}" destId="{37F7C9F8-276B-4F1C-B27C-ECA9132F2326}" srcOrd="0" destOrd="0" presId="urn:microsoft.com/office/officeart/2008/layout/LinedList"/>
    <dgm:cxn modelId="{53B5F57F-2795-41F1-84FA-8EB19B68238B}" srcId="{BCE73355-919A-4F7C-8311-08C000C27396}" destId="{E3D4602E-6E97-486F-8BF4-C9683F716F31}" srcOrd="0" destOrd="0" parTransId="{6465D19A-B365-4A5A-AA3A-E606BA4EDC61}" sibTransId="{8536523B-DBFC-458B-8124-98A15A257885}"/>
    <dgm:cxn modelId="{3E969BC1-7107-46C2-ACD3-EBF2F452C552}" srcId="{E3D4602E-6E97-486F-8BF4-C9683F716F31}" destId="{9A910FD1-D1F5-43A8-90E5-81F9C9246A84}" srcOrd="2" destOrd="0" parTransId="{8BB95477-8498-47CA-9469-3D14BF51BD54}" sibTransId="{457A394F-C365-4974-A181-820716063EE5}"/>
    <dgm:cxn modelId="{BD9770EF-4C59-45A8-9848-241D6D273B6E}" type="presOf" srcId="{E3D4602E-6E97-486F-8BF4-C9683F716F31}" destId="{D71018CD-E3C9-4298-BF73-502936549C26}" srcOrd="0" destOrd="0" presId="urn:microsoft.com/office/officeart/2008/layout/LinedList"/>
    <dgm:cxn modelId="{F0FBCF89-5AC6-42D9-A3C3-B7D158FE575E}" type="presParOf" srcId="{37F7C9F8-276B-4F1C-B27C-ECA9132F2326}" destId="{6221E632-15F1-49A3-AA10-A5D6D7DD3B75}" srcOrd="0" destOrd="0" presId="urn:microsoft.com/office/officeart/2008/layout/LinedList"/>
    <dgm:cxn modelId="{76C5F882-7EC7-45AA-97F4-A731C19CF64D}" type="presParOf" srcId="{37F7C9F8-276B-4F1C-B27C-ECA9132F2326}" destId="{BE1CE11E-086E-4938-8283-3D3788C6906C}" srcOrd="1" destOrd="0" presId="urn:microsoft.com/office/officeart/2008/layout/LinedList"/>
    <dgm:cxn modelId="{417D46B9-3241-41D1-BE3F-F627E003587C}" type="presParOf" srcId="{BE1CE11E-086E-4938-8283-3D3788C6906C}" destId="{D71018CD-E3C9-4298-BF73-502936549C26}" srcOrd="0" destOrd="0" presId="urn:microsoft.com/office/officeart/2008/layout/LinedList"/>
    <dgm:cxn modelId="{AF818083-527D-4A78-A754-F774C080AD1B}" type="presParOf" srcId="{BE1CE11E-086E-4938-8283-3D3788C6906C}" destId="{262E5B3B-EF7B-417B-A577-503C4C89BD94}" srcOrd="1" destOrd="0" presId="urn:microsoft.com/office/officeart/2008/layout/LinedList"/>
    <dgm:cxn modelId="{F9F36D3D-27E3-4027-ADCA-0C0751D6E670}" type="presParOf" srcId="{262E5B3B-EF7B-417B-A577-503C4C89BD94}" destId="{1812FF61-3555-4899-90A3-D22B490203D7}" srcOrd="0" destOrd="0" presId="urn:microsoft.com/office/officeart/2008/layout/LinedList"/>
    <dgm:cxn modelId="{6D61F482-6604-4F21-9B06-FAFAACFE71E9}" type="presParOf" srcId="{262E5B3B-EF7B-417B-A577-503C4C89BD94}" destId="{394494E1-047F-4B34-846A-BFFE253ADC5A}" srcOrd="1" destOrd="0" presId="urn:microsoft.com/office/officeart/2008/layout/LinedList"/>
    <dgm:cxn modelId="{203978C6-5C93-4270-A794-92DB373FB657}" type="presParOf" srcId="{394494E1-047F-4B34-846A-BFFE253ADC5A}" destId="{AA401037-C870-4897-9440-D7A9DDFAD81D}" srcOrd="0" destOrd="0" presId="urn:microsoft.com/office/officeart/2008/layout/LinedList"/>
    <dgm:cxn modelId="{EF271BDE-F3E4-4596-8798-2C23018E76CA}" type="presParOf" srcId="{394494E1-047F-4B34-846A-BFFE253ADC5A}" destId="{87A7B124-8D62-477F-B70B-E6F779E59690}" srcOrd="1" destOrd="0" presId="urn:microsoft.com/office/officeart/2008/layout/LinedList"/>
    <dgm:cxn modelId="{B516BFCD-C44D-4381-8792-D7EC1F4BB887}" type="presParOf" srcId="{394494E1-047F-4B34-846A-BFFE253ADC5A}" destId="{B9B539C9-5F98-4145-99E3-F439251C4F70}" srcOrd="2" destOrd="0" presId="urn:microsoft.com/office/officeart/2008/layout/LinedList"/>
    <dgm:cxn modelId="{E114BD89-2282-4035-8ABB-11EC05FD581A}" type="presParOf" srcId="{262E5B3B-EF7B-417B-A577-503C4C89BD94}" destId="{44B80B80-B71F-4B8E-BE66-CA92312823C8}" srcOrd="2" destOrd="0" presId="urn:microsoft.com/office/officeart/2008/layout/LinedList"/>
    <dgm:cxn modelId="{8E941903-2FFC-4D35-B0D0-E5469231F31F}" type="presParOf" srcId="{262E5B3B-EF7B-417B-A577-503C4C89BD94}" destId="{3F7FE216-AFE5-4546-B34E-927FBFCD366F}" srcOrd="3" destOrd="0" presId="urn:microsoft.com/office/officeart/2008/layout/LinedList"/>
    <dgm:cxn modelId="{B4938836-A455-4EE2-8C02-DFF3978EBDD3}" type="presParOf" srcId="{262E5B3B-EF7B-417B-A577-503C4C89BD94}" destId="{E12E4E70-884D-4A7A-88C8-228446F0DB14}" srcOrd="4" destOrd="0" presId="urn:microsoft.com/office/officeart/2008/layout/LinedList"/>
    <dgm:cxn modelId="{37308058-621A-4D32-AFA0-036E6AA606C8}" type="presParOf" srcId="{E12E4E70-884D-4A7A-88C8-228446F0DB14}" destId="{5BD756E6-AC08-48D9-84B7-0AD7EDD8F374}" srcOrd="0" destOrd="0" presId="urn:microsoft.com/office/officeart/2008/layout/LinedList"/>
    <dgm:cxn modelId="{B8289AEE-DFF3-4046-826F-CC53DC975525}" type="presParOf" srcId="{E12E4E70-884D-4A7A-88C8-228446F0DB14}" destId="{95AC78BB-86B4-4551-A069-D6711F3717F8}" srcOrd="1" destOrd="0" presId="urn:microsoft.com/office/officeart/2008/layout/LinedList"/>
    <dgm:cxn modelId="{431D4554-F521-4C5B-8EAF-7D2DB2BE1883}" type="presParOf" srcId="{E12E4E70-884D-4A7A-88C8-228446F0DB14}" destId="{97662483-3D2D-4D73-9AA8-E9E84C66C9EB}" srcOrd="2" destOrd="0" presId="urn:microsoft.com/office/officeart/2008/layout/LinedList"/>
    <dgm:cxn modelId="{48457C4D-219B-4698-8EAA-DB5539376B38}" type="presParOf" srcId="{262E5B3B-EF7B-417B-A577-503C4C89BD94}" destId="{A694D966-4C9D-4630-9094-C5A9FC6626A6}" srcOrd="5" destOrd="0" presId="urn:microsoft.com/office/officeart/2008/layout/LinedList"/>
    <dgm:cxn modelId="{91256BCD-A17E-4069-9867-D12AC2C4248B}" type="presParOf" srcId="{262E5B3B-EF7B-417B-A577-503C4C89BD94}" destId="{F6DB99DE-B2DA-4516-892B-CC6A5494CE58}" srcOrd="6" destOrd="0" presId="urn:microsoft.com/office/officeart/2008/layout/LinedList"/>
    <dgm:cxn modelId="{FD63B5C7-BAE0-45C1-B09D-46056E141560}" type="presParOf" srcId="{262E5B3B-EF7B-417B-A577-503C4C89BD94}" destId="{0642ACB1-3465-4C66-BF67-413EA95573F4}" srcOrd="7" destOrd="0" presId="urn:microsoft.com/office/officeart/2008/layout/LinedList"/>
    <dgm:cxn modelId="{DD38E639-B3EB-4B7E-9211-379BB64E8433}" type="presParOf" srcId="{0642ACB1-3465-4C66-BF67-413EA95573F4}" destId="{84A0EAF7-FB36-40E1-AC3D-8B5E4628F7AE}" srcOrd="0" destOrd="0" presId="urn:microsoft.com/office/officeart/2008/layout/LinedList"/>
    <dgm:cxn modelId="{1EA08DC9-6BBB-4178-AFE3-8DF61CFAF714}" type="presParOf" srcId="{0642ACB1-3465-4C66-BF67-413EA95573F4}" destId="{562739C8-FFE5-42AA-8F97-7BAD9E1A1CC2}" srcOrd="1" destOrd="0" presId="urn:microsoft.com/office/officeart/2008/layout/LinedList"/>
    <dgm:cxn modelId="{2C3DAC56-356B-41FA-9940-6CB4141FCDB9}" type="presParOf" srcId="{0642ACB1-3465-4C66-BF67-413EA95573F4}" destId="{FE4E63CA-4B92-4ECF-8543-415D8514DEEB}" srcOrd="2" destOrd="0" presId="urn:microsoft.com/office/officeart/2008/layout/LinedList"/>
    <dgm:cxn modelId="{AD612A91-BA98-408F-8F83-3F79183B1118}" type="presParOf" srcId="{262E5B3B-EF7B-417B-A577-503C4C89BD94}" destId="{61AF9F62-B198-4F39-9193-F79CAE1E41A2}" srcOrd="8" destOrd="0" presId="urn:microsoft.com/office/officeart/2008/layout/LinedList"/>
    <dgm:cxn modelId="{64E58E58-B391-4A78-80B7-47FDD8149782}" type="presParOf" srcId="{262E5B3B-EF7B-417B-A577-503C4C89BD94}" destId="{2DAB4C7C-FAB4-4DBE-96AD-3B1CCB97994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E73355-919A-4F7C-8311-08C000C273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4602E-6E97-486F-8BF4-C9683F716F3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</a:rPr>
            <a:t>Транспортные потребности какого-либо города России физически невозможно обслужить личными автомобилями и «маршрутками» </a:t>
          </a:r>
          <a:endParaRPr lang="ru-RU" sz="2000" dirty="0">
            <a:solidFill>
              <a:schemeClr val="tx1"/>
            </a:solidFill>
          </a:endParaRPr>
        </a:p>
      </dgm:t>
    </dgm:pt>
    <dgm:pt modelId="{6465D19A-B365-4A5A-AA3A-E606BA4EDC61}" type="parTrans" cxnId="{53B5F57F-2795-41F1-84FA-8EB19B68238B}">
      <dgm:prSet/>
      <dgm:spPr/>
      <dgm:t>
        <a:bodyPr/>
        <a:lstStyle/>
        <a:p>
          <a:endParaRPr lang="ru-RU"/>
        </a:p>
      </dgm:t>
    </dgm:pt>
    <dgm:pt modelId="{8536523B-DBFC-458B-8124-98A15A257885}" type="sibTrans" cxnId="{53B5F57F-2795-41F1-84FA-8EB19B68238B}">
      <dgm:prSet/>
      <dgm:spPr/>
      <dgm:t>
        <a:bodyPr/>
        <a:lstStyle/>
        <a:p>
          <a:endParaRPr lang="ru-RU"/>
        </a:p>
      </dgm:t>
    </dgm:pt>
    <dgm:pt modelId="{DB088661-29CD-49DF-B1F8-202313A28063}">
      <dgm:prSet phldrT="[Текст]" custT="1"/>
      <dgm:spPr/>
      <dgm:t>
        <a:bodyPr/>
        <a:lstStyle/>
        <a:p>
          <a:r>
            <a:rPr lang="ru-RU" sz="1700" kern="1200" dirty="0"/>
            <a:t>Мера приспособленности города к массовому использованию автомобилей определяется простой формулой: </a:t>
          </a:r>
          <a:endParaRPr lang="ru-RU" sz="17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775147F0-D127-4EDB-88D1-685BBB53921E}" type="parTrans" cxnId="{A28BD533-5638-4F42-A9D7-4885B11463D0}">
      <dgm:prSet/>
      <dgm:spPr/>
      <dgm:t>
        <a:bodyPr/>
        <a:lstStyle/>
        <a:p>
          <a:endParaRPr lang="ru-RU"/>
        </a:p>
      </dgm:t>
    </dgm:pt>
    <dgm:pt modelId="{098B7D86-2F73-450E-B54A-26C4F90C50FD}" type="sibTrans" cxnId="{A28BD533-5638-4F42-A9D7-4885B11463D0}">
      <dgm:prSet/>
      <dgm:spPr/>
      <dgm:t>
        <a:bodyPr/>
        <a:lstStyle/>
        <a:p>
          <a:endParaRPr lang="ru-RU"/>
        </a:p>
      </dgm:t>
    </dgm:pt>
    <dgm:pt modelId="{7FB961C3-6B61-4AF2-B8CB-AE77A8F9F894}">
      <dgm:prSet phldrT="[Текст]" custT="1"/>
      <dgm:spPr/>
      <dgm:t>
        <a:bodyPr/>
        <a:lstStyle/>
        <a:p>
          <a:endParaRPr lang="ru-RU" sz="16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C451756B-2813-4A67-A16C-F2DB07F2AABE}" type="parTrans" cxnId="{E2551519-BB9A-430A-9FE2-6A84339A02EC}">
      <dgm:prSet/>
      <dgm:spPr/>
      <dgm:t>
        <a:bodyPr/>
        <a:lstStyle/>
        <a:p>
          <a:endParaRPr lang="ru-RU"/>
        </a:p>
      </dgm:t>
    </dgm:pt>
    <dgm:pt modelId="{AB9AED94-6134-4DA2-A5FB-A6C5098B5BB5}" type="sibTrans" cxnId="{E2551519-BB9A-430A-9FE2-6A84339A02EC}">
      <dgm:prSet/>
      <dgm:spPr/>
      <dgm:t>
        <a:bodyPr/>
        <a:lstStyle/>
        <a:p>
          <a:endParaRPr lang="ru-RU"/>
        </a:p>
      </dgm:t>
    </dgm:pt>
    <dgm:pt modelId="{9A910FD1-D1F5-43A8-90E5-81F9C9246A84}">
      <dgm:prSet phldrT="[Текст]" custT="1"/>
      <dgm:spPr>
        <a:blipFill>
          <a:blip xmlns:r="http://schemas.openxmlformats.org/officeDocument/2006/relationships" r:embed="rId1"/>
          <a:stretch>
            <a:fillRect l="-963" t="-986" b="-789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BB95477-8498-47CA-9469-3D14BF51BD54}" type="parTrans" cxnId="{3E969BC1-7107-46C2-ACD3-EBF2F452C552}">
      <dgm:prSet/>
      <dgm:spPr/>
      <dgm:t>
        <a:bodyPr/>
        <a:lstStyle/>
        <a:p>
          <a:endParaRPr lang="ru-RU"/>
        </a:p>
      </dgm:t>
    </dgm:pt>
    <dgm:pt modelId="{457A394F-C365-4974-A181-820716063EE5}" type="sibTrans" cxnId="{3E969BC1-7107-46C2-ACD3-EBF2F452C552}">
      <dgm:prSet/>
      <dgm:spPr/>
      <dgm:t>
        <a:bodyPr/>
        <a:lstStyle/>
        <a:p>
          <a:endParaRPr lang="ru-RU"/>
        </a:p>
      </dgm:t>
    </dgm:pt>
    <dgm:pt modelId="{37F7C9F8-276B-4F1C-B27C-ECA9132F2326}" type="pres">
      <dgm:prSet presAssocID="{BCE73355-919A-4F7C-8311-08C000C27396}" presName="vert0" presStyleCnt="0">
        <dgm:presLayoutVars>
          <dgm:dir/>
          <dgm:animOne val="branch"/>
          <dgm:animLvl val="lvl"/>
        </dgm:presLayoutVars>
      </dgm:prSet>
      <dgm:spPr/>
    </dgm:pt>
    <dgm:pt modelId="{6221E632-15F1-49A3-AA10-A5D6D7DD3B75}" type="pres">
      <dgm:prSet presAssocID="{E3D4602E-6E97-486F-8BF4-C9683F716F31}" presName="thickLine" presStyleLbl="alignNode1" presStyleIdx="0" presStyleCnt="1"/>
      <dgm:spPr/>
    </dgm:pt>
    <dgm:pt modelId="{BE1CE11E-086E-4938-8283-3D3788C6906C}" type="pres">
      <dgm:prSet presAssocID="{E3D4602E-6E97-486F-8BF4-C9683F716F31}" presName="horz1" presStyleCnt="0"/>
      <dgm:spPr/>
    </dgm:pt>
    <dgm:pt modelId="{D71018CD-E3C9-4298-BF73-502936549C26}" type="pres">
      <dgm:prSet presAssocID="{E3D4602E-6E97-486F-8BF4-C9683F716F31}" presName="tx1" presStyleLbl="revTx" presStyleIdx="0" presStyleCnt="4" custScaleX="110776"/>
      <dgm:spPr/>
    </dgm:pt>
    <dgm:pt modelId="{262E5B3B-EF7B-417B-A577-503C4C89BD94}" type="pres">
      <dgm:prSet presAssocID="{E3D4602E-6E97-486F-8BF4-C9683F716F31}" presName="vert1" presStyleCnt="0"/>
      <dgm:spPr/>
    </dgm:pt>
    <dgm:pt modelId="{1812FF61-3555-4899-90A3-D22B490203D7}" type="pres">
      <dgm:prSet presAssocID="{DB088661-29CD-49DF-B1F8-202313A28063}" presName="vertSpace2a" presStyleCnt="0"/>
      <dgm:spPr/>
    </dgm:pt>
    <dgm:pt modelId="{394494E1-047F-4B34-846A-BFFE253ADC5A}" type="pres">
      <dgm:prSet presAssocID="{DB088661-29CD-49DF-B1F8-202313A28063}" presName="horz2" presStyleCnt="0"/>
      <dgm:spPr/>
    </dgm:pt>
    <dgm:pt modelId="{AA401037-C870-4897-9440-D7A9DDFAD81D}" type="pres">
      <dgm:prSet presAssocID="{DB088661-29CD-49DF-B1F8-202313A28063}" presName="horzSpace2" presStyleCnt="0"/>
      <dgm:spPr/>
    </dgm:pt>
    <dgm:pt modelId="{87A7B124-8D62-477F-B70B-E6F779E59690}" type="pres">
      <dgm:prSet presAssocID="{DB088661-29CD-49DF-B1F8-202313A28063}" presName="tx2" presStyleLbl="revTx" presStyleIdx="1" presStyleCnt="4" custScaleX="111427"/>
      <dgm:spPr/>
    </dgm:pt>
    <dgm:pt modelId="{B9B539C9-5F98-4145-99E3-F439251C4F70}" type="pres">
      <dgm:prSet presAssocID="{DB088661-29CD-49DF-B1F8-202313A28063}" presName="vert2" presStyleCnt="0"/>
      <dgm:spPr/>
    </dgm:pt>
    <dgm:pt modelId="{44B80B80-B71F-4B8E-BE66-CA92312823C8}" type="pres">
      <dgm:prSet presAssocID="{DB088661-29CD-49DF-B1F8-202313A28063}" presName="thinLine2b" presStyleLbl="callout" presStyleIdx="0" presStyleCnt="3" custLinFactY="-400000" custLinFactNeighborX="-136" custLinFactNeighborY="-487372"/>
      <dgm:spPr/>
    </dgm:pt>
    <dgm:pt modelId="{3F7FE216-AFE5-4546-B34E-927FBFCD366F}" type="pres">
      <dgm:prSet presAssocID="{DB088661-29CD-49DF-B1F8-202313A28063}" presName="vertSpace2b" presStyleCnt="0"/>
      <dgm:spPr/>
    </dgm:pt>
    <dgm:pt modelId="{E12E4E70-884D-4A7A-88C8-228446F0DB14}" type="pres">
      <dgm:prSet presAssocID="{7FB961C3-6B61-4AF2-B8CB-AE77A8F9F894}" presName="horz2" presStyleCnt="0"/>
      <dgm:spPr/>
    </dgm:pt>
    <dgm:pt modelId="{5BD756E6-AC08-48D9-84B7-0AD7EDD8F374}" type="pres">
      <dgm:prSet presAssocID="{7FB961C3-6B61-4AF2-B8CB-AE77A8F9F894}" presName="horzSpace2" presStyleCnt="0"/>
      <dgm:spPr/>
    </dgm:pt>
    <dgm:pt modelId="{95AC78BB-86B4-4551-A069-D6711F3717F8}" type="pres">
      <dgm:prSet presAssocID="{7FB961C3-6B61-4AF2-B8CB-AE77A8F9F894}" presName="tx2" presStyleLbl="revTx" presStyleIdx="2" presStyleCnt="4" custScaleY="105141"/>
      <dgm:spPr/>
    </dgm:pt>
    <dgm:pt modelId="{97662483-3D2D-4D73-9AA8-E9E84C66C9EB}" type="pres">
      <dgm:prSet presAssocID="{7FB961C3-6B61-4AF2-B8CB-AE77A8F9F894}" presName="vert2" presStyleCnt="0"/>
      <dgm:spPr/>
    </dgm:pt>
    <dgm:pt modelId="{A694D966-4C9D-4630-9094-C5A9FC6626A6}" type="pres">
      <dgm:prSet presAssocID="{7FB961C3-6B61-4AF2-B8CB-AE77A8F9F894}" presName="thinLine2b" presStyleLbl="callout" presStyleIdx="1" presStyleCnt="3"/>
      <dgm:spPr/>
    </dgm:pt>
    <dgm:pt modelId="{F6DB99DE-B2DA-4516-892B-CC6A5494CE58}" type="pres">
      <dgm:prSet presAssocID="{7FB961C3-6B61-4AF2-B8CB-AE77A8F9F894}" presName="vertSpace2b" presStyleCnt="0"/>
      <dgm:spPr/>
    </dgm:pt>
    <dgm:pt modelId="{0642ACB1-3465-4C66-BF67-413EA95573F4}" type="pres">
      <dgm:prSet presAssocID="{9A910FD1-D1F5-43A8-90E5-81F9C9246A84}" presName="horz2" presStyleCnt="0"/>
      <dgm:spPr/>
    </dgm:pt>
    <dgm:pt modelId="{84A0EAF7-FB36-40E1-AC3D-8B5E4628F7AE}" type="pres">
      <dgm:prSet presAssocID="{9A910FD1-D1F5-43A8-90E5-81F9C9246A84}" presName="horzSpace2" presStyleCnt="0"/>
      <dgm:spPr/>
    </dgm:pt>
    <dgm:pt modelId="{562739C8-FFE5-42AA-8F97-7BAD9E1A1CC2}" type="pres">
      <dgm:prSet presAssocID="{9A910FD1-D1F5-43A8-90E5-81F9C9246A84}" presName="tx2" presStyleLbl="revTx" presStyleIdx="3" presStyleCnt="4" custScaleX="103534" custScaleY="275520" custLinFactNeighborX="-879"/>
      <dgm:spPr/>
    </dgm:pt>
    <dgm:pt modelId="{FE4E63CA-4B92-4ECF-8543-415D8514DEEB}" type="pres">
      <dgm:prSet presAssocID="{9A910FD1-D1F5-43A8-90E5-81F9C9246A84}" presName="vert2" presStyleCnt="0"/>
      <dgm:spPr/>
    </dgm:pt>
    <dgm:pt modelId="{61AF9F62-B198-4F39-9193-F79CAE1E41A2}" type="pres">
      <dgm:prSet presAssocID="{9A910FD1-D1F5-43A8-90E5-81F9C9246A84}" presName="thinLine2b" presStyleLbl="callout" presStyleIdx="2" presStyleCnt="3"/>
      <dgm:spPr/>
    </dgm:pt>
    <dgm:pt modelId="{2DAB4C7C-FAB4-4DBE-96AD-3B1CCB97994C}" type="pres">
      <dgm:prSet presAssocID="{9A910FD1-D1F5-43A8-90E5-81F9C9246A84}" presName="vertSpace2b" presStyleCnt="0"/>
      <dgm:spPr/>
    </dgm:pt>
  </dgm:ptLst>
  <dgm:cxnLst>
    <dgm:cxn modelId="{EF054202-1A25-488A-A679-B5A33BD2BA15}" type="presOf" srcId="{9A910FD1-D1F5-43A8-90E5-81F9C9246A84}" destId="{562739C8-FFE5-42AA-8F97-7BAD9E1A1CC2}" srcOrd="0" destOrd="0" presId="urn:microsoft.com/office/officeart/2008/layout/LinedList"/>
    <dgm:cxn modelId="{B479FD08-0200-488E-9E21-A15B28944A4A}" type="presOf" srcId="{DB088661-29CD-49DF-B1F8-202313A28063}" destId="{87A7B124-8D62-477F-B70B-E6F779E59690}" srcOrd="0" destOrd="0" presId="urn:microsoft.com/office/officeart/2008/layout/LinedList"/>
    <dgm:cxn modelId="{E2551519-BB9A-430A-9FE2-6A84339A02EC}" srcId="{E3D4602E-6E97-486F-8BF4-C9683F716F31}" destId="{7FB961C3-6B61-4AF2-B8CB-AE77A8F9F894}" srcOrd="1" destOrd="0" parTransId="{C451756B-2813-4A67-A16C-F2DB07F2AABE}" sibTransId="{AB9AED94-6134-4DA2-A5FB-A6C5098B5BB5}"/>
    <dgm:cxn modelId="{A28BD533-5638-4F42-A9D7-4885B11463D0}" srcId="{E3D4602E-6E97-486F-8BF4-C9683F716F31}" destId="{DB088661-29CD-49DF-B1F8-202313A28063}" srcOrd="0" destOrd="0" parTransId="{775147F0-D127-4EDB-88D1-685BBB53921E}" sibTransId="{098B7D86-2F73-450E-B54A-26C4F90C50FD}"/>
    <dgm:cxn modelId="{E4333446-68CD-437D-ABC9-0BFD3FDDF6D1}" type="presOf" srcId="{7FB961C3-6B61-4AF2-B8CB-AE77A8F9F894}" destId="{95AC78BB-86B4-4551-A069-D6711F3717F8}" srcOrd="0" destOrd="0" presId="urn:microsoft.com/office/officeart/2008/layout/LinedList"/>
    <dgm:cxn modelId="{FD29F14B-C9CC-468F-A9BF-6495A828F377}" type="presOf" srcId="{BCE73355-919A-4F7C-8311-08C000C27396}" destId="{37F7C9F8-276B-4F1C-B27C-ECA9132F2326}" srcOrd="0" destOrd="0" presId="urn:microsoft.com/office/officeart/2008/layout/LinedList"/>
    <dgm:cxn modelId="{53B5F57F-2795-41F1-84FA-8EB19B68238B}" srcId="{BCE73355-919A-4F7C-8311-08C000C27396}" destId="{E3D4602E-6E97-486F-8BF4-C9683F716F31}" srcOrd="0" destOrd="0" parTransId="{6465D19A-B365-4A5A-AA3A-E606BA4EDC61}" sibTransId="{8536523B-DBFC-458B-8124-98A15A257885}"/>
    <dgm:cxn modelId="{3E969BC1-7107-46C2-ACD3-EBF2F452C552}" srcId="{E3D4602E-6E97-486F-8BF4-C9683F716F31}" destId="{9A910FD1-D1F5-43A8-90E5-81F9C9246A84}" srcOrd="2" destOrd="0" parTransId="{8BB95477-8498-47CA-9469-3D14BF51BD54}" sibTransId="{457A394F-C365-4974-A181-820716063EE5}"/>
    <dgm:cxn modelId="{BD9770EF-4C59-45A8-9848-241D6D273B6E}" type="presOf" srcId="{E3D4602E-6E97-486F-8BF4-C9683F716F31}" destId="{D71018CD-E3C9-4298-BF73-502936549C26}" srcOrd="0" destOrd="0" presId="urn:microsoft.com/office/officeart/2008/layout/LinedList"/>
    <dgm:cxn modelId="{F0FBCF89-5AC6-42D9-A3C3-B7D158FE575E}" type="presParOf" srcId="{37F7C9F8-276B-4F1C-B27C-ECA9132F2326}" destId="{6221E632-15F1-49A3-AA10-A5D6D7DD3B75}" srcOrd="0" destOrd="0" presId="urn:microsoft.com/office/officeart/2008/layout/LinedList"/>
    <dgm:cxn modelId="{76C5F882-7EC7-45AA-97F4-A731C19CF64D}" type="presParOf" srcId="{37F7C9F8-276B-4F1C-B27C-ECA9132F2326}" destId="{BE1CE11E-086E-4938-8283-3D3788C6906C}" srcOrd="1" destOrd="0" presId="urn:microsoft.com/office/officeart/2008/layout/LinedList"/>
    <dgm:cxn modelId="{417D46B9-3241-41D1-BE3F-F627E003587C}" type="presParOf" srcId="{BE1CE11E-086E-4938-8283-3D3788C6906C}" destId="{D71018CD-E3C9-4298-BF73-502936549C26}" srcOrd="0" destOrd="0" presId="urn:microsoft.com/office/officeart/2008/layout/LinedList"/>
    <dgm:cxn modelId="{AF818083-527D-4A78-A754-F774C080AD1B}" type="presParOf" srcId="{BE1CE11E-086E-4938-8283-3D3788C6906C}" destId="{262E5B3B-EF7B-417B-A577-503C4C89BD94}" srcOrd="1" destOrd="0" presId="urn:microsoft.com/office/officeart/2008/layout/LinedList"/>
    <dgm:cxn modelId="{F9F36D3D-27E3-4027-ADCA-0C0751D6E670}" type="presParOf" srcId="{262E5B3B-EF7B-417B-A577-503C4C89BD94}" destId="{1812FF61-3555-4899-90A3-D22B490203D7}" srcOrd="0" destOrd="0" presId="urn:microsoft.com/office/officeart/2008/layout/LinedList"/>
    <dgm:cxn modelId="{6D61F482-6604-4F21-9B06-FAFAACFE71E9}" type="presParOf" srcId="{262E5B3B-EF7B-417B-A577-503C4C89BD94}" destId="{394494E1-047F-4B34-846A-BFFE253ADC5A}" srcOrd="1" destOrd="0" presId="urn:microsoft.com/office/officeart/2008/layout/LinedList"/>
    <dgm:cxn modelId="{203978C6-5C93-4270-A794-92DB373FB657}" type="presParOf" srcId="{394494E1-047F-4B34-846A-BFFE253ADC5A}" destId="{AA401037-C870-4897-9440-D7A9DDFAD81D}" srcOrd="0" destOrd="0" presId="urn:microsoft.com/office/officeart/2008/layout/LinedList"/>
    <dgm:cxn modelId="{EF271BDE-F3E4-4596-8798-2C23018E76CA}" type="presParOf" srcId="{394494E1-047F-4B34-846A-BFFE253ADC5A}" destId="{87A7B124-8D62-477F-B70B-E6F779E59690}" srcOrd="1" destOrd="0" presId="urn:microsoft.com/office/officeart/2008/layout/LinedList"/>
    <dgm:cxn modelId="{B516BFCD-C44D-4381-8792-D7EC1F4BB887}" type="presParOf" srcId="{394494E1-047F-4B34-846A-BFFE253ADC5A}" destId="{B9B539C9-5F98-4145-99E3-F439251C4F70}" srcOrd="2" destOrd="0" presId="urn:microsoft.com/office/officeart/2008/layout/LinedList"/>
    <dgm:cxn modelId="{E114BD89-2282-4035-8ABB-11EC05FD581A}" type="presParOf" srcId="{262E5B3B-EF7B-417B-A577-503C4C89BD94}" destId="{44B80B80-B71F-4B8E-BE66-CA92312823C8}" srcOrd="2" destOrd="0" presId="urn:microsoft.com/office/officeart/2008/layout/LinedList"/>
    <dgm:cxn modelId="{8E941903-2FFC-4D35-B0D0-E5469231F31F}" type="presParOf" srcId="{262E5B3B-EF7B-417B-A577-503C4C89BD94}" destId="{3F7FE216-AFE5-4546-B34E-927FBFCD366F}" srcOrd="3" destOrd="0" presId="urn:microsoft.com/office/officeart/2008/layout/LinedList"/>
    <dgm:cxn modelId="{B4938836-A455-4EE2-8C02-DFF3978EBDD3}" type="presParOf" srcId="{262E5B3B-EF7B-417B-A577-503C4C89BD94}" destId="{E12E4E70-884D-4A7A-88C8-228446F0DB14}" srcOrd="4" destOrd="0" presId="urn:microsoft.com/office/officeart/2008/layout/LinedList"/>
    <dgm:cxn modelId="{37308058-621A-4D32-AFA0-036E6AA606C8}" type="presParOf" srcId="{E12E4E70-884D-4A7A-88C8-228446F0DB14}" destId="{5BD756E6-AC08-48D9-84B7-0AD7EDD8F374}" srcOrd="0" destOrd="0" presId="urn:microsoft.com/office/officeart/2008/layout/LinedList"/>
    <dgm:cxn modelId="{B8289AEE-DFF3-4046-826F-CC53DC975525}" type="presParOf" srcId="{E12E4E70-884D-4A7A-88C8-228446F0DB14}" destId="{95AC78BB-86B4-4551-A069-D6711F3717F8}" srcOrd="1" destOrd="0" presId="urn:microsoft.com/office/officeart/2008/layout/LinedList"/>
    <dgm:cxn modelId="{431D4554-F521-4C5B-8EAF-7D2DB2BE1883}" type="presParOf" srcId="{E12E4E70-884D-4A7A-88C8-228446F0DB14}" destId="{97662483-3D2D-4D73-9AA8-E9E84C66C9EB}" srcOrd="2" destOrd="0" presId="urn:microsoft.com/office/officeart/2008/layout/LinedList"/>
    <dgm:cxn modelId="{48457C4D-219B-4698-8EAA-DB5539376B38}" type="presParOf" srcId="{262E5B3B-EF7B-417B-A577-503C4C89BD94}" destId="{A694D966-4C9D-4630-9094-C5A9FC6626A6}" srcOrd="5" destOrd="0" presId="urn:microsoft.com/office/officeart/2008/layout/LinedList"/>
    <dgm:cxn modelId="{91256BCD-A17E-4069-9867-D12AC2C4248B}" type="presParOf" srcId="{262E5B3B-EF7B-417B-A577-503C4C89BD94}" destId="{F6DB99DE-B2DA-4516-892B-CC6A5494CE58}" srcOrd="6" destOrd="0" presId="urn:microsoft.com/office/officeart/2008/layout/LinedList"/>
    <dgm:cxn modelId="{FD63B5C7-BAE0-45C1-B09D-46056E141560}" type="presParOf" srcId="{262E5B3B-EF7B-417B-A577-503C4C89BD94}" destId="{0642ACB1-3465-4C66-BF67-413EA95573F4}" srcOrd="7" destOrd="0" presId="urn:microsoft.com/office/officeart/2008/layout/LinedList"/>
    <dgm:cxn modelId="{DD38E639-B3EB-4B7E-9211-379BB64E8433}" type="presParOf" srcId="{0642ACB1-3465-4C66-BF67-413EA95573F4}" destId="{84A0EAF7-FB36-40E1-AC3D-8B5E4628F7AE}" srcOrd="0" destOrd="0" presId="urn:microsoft.com/office/officeart/2008/layout/LinedList"/>
    <dgm:cxn modelId="{1EA08DC9-6BBB-4178-AFE3-8DF61CFAF714}" type="presParOf" srcId="{0642ACB1-3465-4C66-BF67-413EA95573F4}" destId="{562739C8-FFE5-42AA-8F97-7BAD9E1A1CC2}" srcOrd="1" destOrd="0" presId="urn:microsoft.com/office/officeart/2008/layout/LinedList"/>
    <dgm:cxn modelId="{2C3DAC56-356B-41FA-9940-6CB4141FCDB9}" type="presParOf" srcId="{0642ACB1-3465-4C66-BF67-413EA95573F4}" destId="{FE4E63CA-4B92-4ECF-8543-415D8514DEEB}" srcOrd="2" destOrd="0" presId="urn:microsoft.com/office/officeart/2008/layout/LinedList"/>
    <dgm:cxn modelId="{AD612A91-BA98-408F-8F83-3F79183B1118}" type="presParOf" srcId="{262E5B3B-EF7B-417B-A577-503C4C89BD94}" destId="{61AF9F62-B198-4F39-9193-F79CAE1E41A2}" srcOrd="8" destOrd="0" presId="urn:microsoft.com/office/officeart/2008/layout/LinedList"/>
    <dgm:cxn modelId="{64E58E58-B391-4A78-80B7-47FDD8149782}" type="presParOf" srcId="{262E5B3B-EF7B-417B-A577-503C4C89BD94}" destId="{2DAB4C7C-FAB4-4DBE-96AD-3B1CCB97994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254F57-1386-45E4-989F-14A23C2FFF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B8339F-79A6-45C0-AF7D-B5A981F76DF7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Корень транспортных проблем городов России в том, что </a:t>
          </a:r>
          <a:r>
            <a:rPr lang="ru-RU" sz="1800" b="0" dirty="0">
              <a:solidFill>
                <a:schemeClr val="tx1"/>
              </a:solidFill>
            </a:rPr>
            <a:t>: </a:t>
          </a:r>
        </a:p>
        <a:p>
          <a:r>
            <a:rPr lang="ru-RU" sz="1800" b="0" dirty="0">
              <a:solidFill>
                <a:schemeClr val="tx1"/>
              </a:solidFill>
            </a:rPr>
            <a:t>●  Числитель нашей формулы всегда очень мал: ни в одном городе России параметр </a:t>
          </a:r>
          <a:r>
            <a:rPr lang="en-US" sz="1800" b="0" dirty="0">
              <a:solidFill>
                <a:schemeClr val="tx1"/>
              </a:solidFill>
            </a:rPr>
            <a:t>LAS*100%  </a:t>
          </a:r>
          <a:r>
            <a:rPr lang="ru-RU" sz="1800" b="0" dirty="0">
              <a:solidFill>
                <a:schemeClr val="tx1"/>
              </a:solidFill>
            </a:rPr>
            <a:t>не превышает 8-9 процентов,  </a:t>
          </a:r>
          <a:r>
            <a:rPr lang="ru-RU" sz="1800" dirty="0">
              <a:solidFill>
                <a:schemeClr val="tx1"/>
              </a:solidFill>
            </a:rPr>
            <a:t>против 20-25%, характерных для городов  Западной Европы, или 30-35 %, принятых в городах Северной Америки. </a:t>
          </a:r>
          <a:r>
            <a:rPr lang="ru-RU" sz="1800" b="0" dirty="0">
              <a:solidFill>
                <a:schemeClr val="tx1"/>
              </a:solidFill>
            </a:rPr>
            <a:t>Ничего не поделаешь – наследие советских планировок, см. п</a:t>
          </a:r>
          <a:r>
            <a:rPr lang="ru-RU" sz="1800" b="0" dirty="0">
              <a:solidFill>
                <a:schemeClr val="tx1"/>
              </a:solidFill>
              <a:latin typeface="+mn-lt"/>
            </a:rPr>
            <a:t>ункт 8.2 СНиП II-60-75! </a:t>
          </a:r>
        </a:p>
        <a:p>
          <a:r>
            <a:rPr lang="ru-RU" sz="1800" b="0" dirty="0">
              <a:solidFill>
                <a:schemeClr val="tx1"/>
              </a:solidFill>
            </a:rPr>
            <a:t>● Знаменатель нашей формулы всегда очень велик:  </a:t>
          </a:r>
        </a:p>
        <a:p>
          <a:r>
            <a:rPr lang="ru-RU" sz="1800" b="0" dirty="0">
              <a:solidFill>
                <a:schemeClr val="tx1"/>
              </a:solidFill>
            </a:rPr>
            <a:t>–  плотность населения городов России (если считать её аккуратно, без прирезанных в последние годы «картофельных полей»!) составляет порядка 40-50 жителей на 1 га; </a:t>
          </a:r>
        </a:p>
        <a:p>
          <a:r>
            <a:rPr lang="ru-RU" sz="1800" b="0" dirty="0">
              <a:solidFill>
                <a:schemeClr val="tx1"/>
              </a:solidFill>
            </a:rPr>
            <a:t>–  автомобилизация  населения у нас, к счастью, далека до американской, но собственный </a:t>
          </a:r>
          <a:r>
            <a:rPr lang="ru-RU" sz="1800" b="0" dirty="0">
              <a:solidFill>
                <a:schemeClr val="tx1"/>
              </a:solidFill>
              <a:latin typeface="+mn-lt"/>
            </a:rPr>
            <a:t>СНиП II-60-75 и </a:t>
          </a:r>
          <a:r>
            <a:rPr lang="ru-RU" sz="1800" b="0" dirty="0">
              <a:solidFill>
                <a:schemeClr val="tx1"/>
              </a:solidFill>
            </a:rPr>
            <a:t>европейские цифры мы уже догнали и перегнали; в итоге у нас 300-400-500 и более автомобилей на 1000 жителей.</a:t>
          </a:r>
          <a:endParaRPr lang="ru-RU" sz="2500" b="0" dirty="0">
            <a:solidFill>
              <a:schemeClr val="tx1"/>
            </a:solidFill>
          </a:endParaRPr>
        </a:p>
      </dgm:t>
    </dgm:pt>
    <dgm:pt modelId="{88A56606-12E4-4D61-807D-C7F0AAFBFB1A}" type="parTrans" cxnId="{09A46192-959B-4FD9-A8C5-85B1371EDCB6}">
      <dgm:prSet/>
      <dgm:spPr/>
      <dgm:t>
        <a:bodyPr/>
        <a:lstStyle/>
        <a:p>
          <a:endParaRPr lang="ru-RU"/>
        </a:p>
      </dgm:t>
    </dgm:pt>
    <dgm:pt modelId="{E37EF67A-53AA-455C-BA69-8B4F3C7003F9}" type="sibTrans" cxnId="{09A46192-959B-4FD9-A8C5-85B1371EDCB6}">
      <dgm:prSet/>
      <dgm:spPr/>
      <dgm:t>
        <a:bodyPr/>
        <a:lstStyle/>
        <a:p>
          <a:endParaRPr lang="ru-RU"/>
        </a:p>
      </dgm:t>
    </dgm:pt>
    <dgm:pt modelId="{2D95CB45-02E5-45EC-9ECD-089AC1B1EAE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dirty="0">
              <a:solidFill>
                <a:schemeClr val="tx1"/>
              </a:solidFill>
            </a:rPr>
            <a:t>Значение </a:t>
          </a:r>
          <a:r>
            <a:rPr lang="en-US" sz="2000" b="1" i="1" dirty="0">
              <a:solidFill>
                <a:schemeClr val="tx1"/>
              </a:solidFill>
            </a:rPr>
            <a:t>X </a:t>
          </a:r>
          <a:r>
            <a:rPr lang="ru-RU" sz="2000" b="1" dirty="0">
              <a:solidFill>
                <a:schemeClr val="tx1"/>
              </a:solidFill>
            </a:rPr>
            <a:t> для всех наших городов составляет от 50 и менее квадратных метров асфальта на 1 автомобиль. В Москве, к примеру порядка 20 кв. метров.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dirty="0">
              <a:solidFill>
                <a:schemeClr val="tx1"/>
              </a:solidFill>
            </a:rPr>
            <a:t>Другими словами, значение </a:t>
          </a:r>
          <a:r>
            <a:rPr lang="en-US" sz="2000" b="1" i="1" dirty="0">
              <a:solidFill>
                <a:schemeClr val="tx1"/>
              </a:solidFill>
            </a:rPr>
            <a:t>X </a:t>
          </a:r>
          <a:r>
            <a:rPr lang="ru-RU" sz="2000" b="0" dirty="0">
              <a:solidFill>
                <a:schemeClr val="tx1"/>
              </a:solidFill>
            </a:rPr>
            <a:t> для всех наших городов во много раз ниже планки, обеспечивающей нормальные условия движения…</a:t>
          </a:r>
          <a:endParaRPr lang="ru-RU" sz="1800" b="0" dirty="0">
            <a:solidFill>
              <a:schemeClr val="tx1"/>
            </a:solidFill>
          </a:endParaRPr>
        </a:p>
      </dgm:t>
    </dgm:pt>
    <dgm:pt modelId="{DEA70A1B-4135-49CE-B241-7B5506FC807E}" type="parTrans" cxnId="{246C09A7-5C49-4103-B8EF-92560340AEB2}">
      <dgm:prSet/>
      <dgm:spPr/>
      <dgm:t>
        <a:bodyPr/>
        <a:lstStyle/>
        <a:p>
          <a:endParaRPr lang="ru-RU"/>
        </a:p>
      </dgm:t>
    </dgm:pt>
    <dgm:pt modelId="{FAF2C429-4034-4959-AB59-C7829F6B825D}" type="sibTrans" cxnId="{246C09A7-5C49-4103-B8EF-92560340AEB2}">
      <dgm:prSet/>
      <dgm:spPr/>
      <dgm:t>
        <a:bodyPr/>
        <a:lstStyle/>
        <a:p>
          <a:endParaRPr lang="ru-RU"/>
        </a:p>
      </dgm:t>
    </dgm:pt>
    <dgm:pt modelId="{015E014A-36D5-4E36-BA7C-971FA2B8976E}" type="pres">
      <dgm:prSet presAssocID="{3C254F57-1386-45E4-989F-14A23C2FFF46}" presName="linear" presStyleCnt="0">
        <dgm:presLayoutVars>
          <dgm:dir/>
          <dgm:animLvl val="lvl"/>
          <dgm:resizeHandles val="exact"/>
        </dgm:presLayoutVars>
      </dgm:prSet>
      <dgm:spPr/>
    </dgm:pt>
    <dgm:pt modelId="{3A4C30C7-C8DF-4509-A521-B2C47F3B3954}" type="pres">
      <dgm:prSet presAssocID="{5CB8339F-79A6-45C0-AF7D-B5A981F76DF7}" presName="parentLin" presStyleCnt="0"/>
      <dgm:spPr/>
    </dgm:pt>
    <dgm:pt modelId="{5E6FDFE6-5907-493F-97CA-4ADD9ED9BB64}" type="pres">
      <dgm:prSet presAssocID="{5CB8339F-79A6-45C0-AF7D-B5A981F76DF7}" presName="parentLeftMargin" presStyleLbl="node1" presStyleIdx="0" presStyleCnt="2"/>
      <dgm:spPr/>
    </dgm:pt>
    <dgm:pt modelId="{93800D23-FD5E-4CF2-8190-88901DFE8B06}" type="pres">
      <dgm:prSet presAssocID="{5CB8339F-79A6-45C0-AF7D-B5A981F76DF7}" presName="parentText" presStyleLbl="node1" presStyleIdx="0" presStyleCnt="2" custScaleX="123849" custScaleY="205677" custLinFactNeighborX="3171" custLinFactNeighborY="17815">
        <dgm:presLayoutVars>
          <dgm:chMax val="0"/>
          <dgm:bulletEnabled val="1"/>
        </dgm:presLayoutVars>
      </dgm:prSet>
      <dgm:spPr/>
    </dgm:pt>
    <dgm:pt modelId="{C0094234-980D-4B50-8CC2-22C271736BDD}" type="pres">
      <dgm:prSet presAssocID="{5CB8339F-79A6-45C0-AF7D-B5A981F76DF7}" presName="negativeSpace" presStyleCnt="0"/>
      <dgm:spPr/>
    </dgm:pt>
    <dgm:pt modelId="{DDD0B668-9DFB-4ED8-8FA0-F724BCC2F787}" type="pres">
      <dgm:prSet presAssocID="{5CB8339F-79A6-45C0-AF7D-B5A981F76DF7}" presName="childText" presStyleLbl="conFgAcc1" presStyleIdx="0" presStyleCnt="2">
        <dgm:presLayoutVars>
          <dgm:bulletEnabled val="1"/>
        </dgm:presLayoutVars>
      </dgm:prSet>
      <dgm:spPr/>
    </dgm:pt>
    <dgm:pt modelId="{E20AC977-80EE-4251-A37E-12D3A88BB1B7}" type="pres">
      <dgm:prSet presAssocID="{E37EF67A-53AA-455C-BA69-8B4F3C7003F9}" presName="spaceBetweenRectangles" presStyleCnt="0"/>
      <dgm:spPr/>
    </dgm:pt>
    <dgm:pt modelId="{DA88E5D6-750A-4940-BF0D-B90ACB3049D3}" type="pres">
      <dgm:prSet presAssocID="{2D95CB45-02E5-45EC-9ECD-089AC1B1EAE6}" presName="parentLin" presStyleCnt="0"/>
      <dgm:spPr/>
    </dgm:pt>
    <dgm:pt modelId="{A4CE04E0-708C-4477-985E-73C5586804D9}" type="pres">
      <dgm:prSet presAssocID="{2D95CB45-02E5-45EC-9ECD-089AC1B1EAE6}" presName="parentLeftMargin" presStyleLbl="node1" presStyleIdx="0" presStyleCnt="2"/>
      <dgm:spPr/>
    </dgm:pt>
    <dgm:pt modelId="{08C59460-A2FA-4B00-8B5B-0BC73F45BF77}" type="pres">
      <dgm:prSet presAssocID="{2D95CB45-02E5-45EC-9ECD-089AC1B1EAE6}" presName="parentText" presStyleLbl="node1" presStyleIdx="1" presStyleCnt="2" custScaleX="129638">
        <dgm:presLayoutVars>
          <dgm:chMax val="0"/>
          <dgm:bulletEnabled val="1"/>
        </dgm:presLayoutVars>
      </dgm:prSet>
      <dgm:spPr/>
    </dgm:pt>
    <dgm:pt modelId="{3C149859-1238-4AD5-B5ED-0980598055DE}" type="pres">
      <dgm:prSet presAssocID="{2D95CB45-02E5-45EC-9ECD-089AC1B1EAE6}" presName="negativeSpace" presStyleCnt="0"/>
      <dgm:spPr/>
    </dgm:pt>
    <dgm:pt modelId="{DEE26C55-3A39-4C86-AE19-546F42F3F08F}" type="pres">
      <dgm:prSet presAssocID="{2D95CB45-02E5-45EC-9ECD-089AC1B1EAE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9052506-D719-4D43-88ED-E2FFF8595FF8}" type="presOf" srcId="{2D95CB45-02E5-45EC-9ECD-089AC1B1EAE6}" destId="{08C59460-A2FA-4B00-8B5B-0BC73F45BF77}" srcOrd="1" destOrd="0" presId="urn:microsoft.com/office/officeart/2005/8/layout/list1"/>
    <dgm:cxn modelId="{AE92B02D-1BDF-4C34-8E18-EC797984DE53}" type="presOf" srcId="{5CB8339F-79A6-45C0-AF7D-B5A981F76DF7}" destId="{93800D23-FD5E-4CF2-8190-88901DFE8B06}" srcOrd="1" destOrd="0" presId="urn:microsoft.com/office/officeart/2005/8/layout/list1"/>
    <dgm:cxn modelId="{20C5CC5F-FDAE-40FA-A2F3-268A0CD63014}" type="presOf" srcId="{5CB8339F-79A6-45C0-AF7D-B5A981F76DF7}" destId="{5E6FDFE6-5907-493F-97CA-4ADD9ED9BB64}" srcOrd="0" destOrd="0" presId="urn:microsoft.com/office/officeart/2005/8/layout/list1"/>
    <dgm:cxn modelId="{09A46192-959B-4FD9-A8C5-85B1371EDCB6}" srcId="{3C254F57-1386-45E4-989F-14A23C2FFF46}" destId="{5CB8339F-79A6-45C0-AF7D-B5A981F76DF7}" srcOrd="0" destOrd="0" parTransId="{88A56606-12E4-4D61-807D-C7F0AAFBFB1A}" sibTransId="{E37EF67A-53AA-455C-BA69-8B4F3C7003F9}"/>
    <dgm:cxn modelId="{BEC3A3A2-1BAD-41AC-B350-D31A3956960A}" type="presOf" srcId="{2D95CB45-02E5-45EC-9ECD-089AC1B1EAE6}" destId="{A4CE04E0-708C-4477-985E-73C5586804D9}" srcOrd="0" destOrd="0" presId="urn:microsoft.com/office/officeart/2005/8/layout/list1"/>
    <dgm:cxn modelId="{246C09A7-5C49-4103-B8EF-92560340AEB2}" srcId="{3C254F57-1386-45E4-989F-14A23C2FFF46}" destId="{2D95CB45-02E5-45EC-9ECD-089AC1B1EAE6}" srcOrd="1" destOrd="0" parTransId="{DEA70A1B-4135-49CE-B241-7B5506FC807E}" sibTransId="{FAF2C429-4034-4959-AB59-C7829F6B825D}"/>
    <dgm:cxn modelId="{0BB78BB1-BC58-4D08-B661-E225EF37346D}" type="presOf" srcId="{3C254F57-1386-45E4-989F-14A23C2FFF46}" destId="{015E014A-36D5-4E36-BA7C-971FA2B8976E}" srcOrd="0" destOrd="0" presId="urn:microsoft.com/office/officeart/2005/8/layout/list1"/>
    <dgm:cxn modelId="{4C51FDB7-0B78-42A6-A5F4-2135D82C9CD0}" type="presParOf" srcId="{015E014A-36D5-4E36-BA7C-971FA2B8976E}" destId="{3A4C30C7-C8DF-4509-A521-B2C47F3B3954}" srcOrd="0" destOrd="0" presId="urn:microsoft.com/office/officeart/2005/8/layout/list1"/>
    <dgm:cxn modelId="{19BCD3E2-2930-49A7-BE8A-0F22E87ED197}" type="presParOf" srcId="{3A4C30C7-C8DF-4509-A521-B2C47F3B3954}" destId="{5E6FDFE6-5907-493F-97CA-4ADD9ED9BB64}" srcOrd="0" destOrd="0" presId="urn:microsoft.com/office/officeart/2005/8/layout/list1"/>
    <dgm:cxn modelId="{067D7633-A274-446C-989E-C4E237C4735E}" type="presParOf" srcId="{3A4C30C7-C8DF-4509-A521-B2C47F3B3954}" destId="{93800D23-FD5E-4CF2-8190-88901DFE8B06}" srcOrd="1" destOrd="0" presId="urn:microsoft.com/office/officeart/2005/8/layout/list1"/>
    <dgm:cxn modelId="{4344F970-7CD5-4321-842A-0132BC913D27}" type="presParOf" srcId="{015E014A-36D5-4E36-BA7C-971FA2B8976E}" destId="{C0094234-980D-4B50-8CC2-22C271736BDD}" srcOrd="1" destOrd="0" presId="urn:microsoft.com/office/officeart/2005/8/layout/list1"/>
    <dgm:cxn modelId="{6FD26514-3E4C-4B71-A282-C8B690D095FE}" type="presParOf" srcId="{015E014A-36D5-4E36-BA7C-971FA2B8976E}" destId="{DDD0B668-9DFB-4ED8-8FA0-F724BCC2F787}" srcOrd="2" destOrd="0" presId="urn:microsoft.com/office/officeart/2005/8/layout/list1"/>
    <dgm:cxn modelId="{F6FF42AA-6731-4E41-B0AE-9258E6E1DA4A}" type="presParOf" srcId="{015E014A-36D5-4E36-BA7C-971FA2B8976E}" destId="{E20AC977-80EE-4251-A37E-12D3A88BB1B7}" srcOrd="3" destOrd="0" presId="urn:microsoft.com/office/officeart/2005/8/layout/list1"/>
    <dgm:cxn modelId="{DE3C8E1C-B831-49AF-AE91-837CCBA8C9D2}" type="presParOf" srcId="{015E014A-36D5-4E36-BA7C-971FA2B8976E}" destId="{DA88E5D6-750A-4940-BF0D-B90ACB3049D3}" srcOrd="4" destOrd="0" presId="urn:microsoft.com/office/officeart/2005/8/layout/list1"/>
    <dgm:cxn modelId="{AAC0E073-2ECC-4602-8E45-7568EE7F74E3}" type="presParOf" srcId="{DA88E5D6-750A-4940-BF0D-B90ACB3049D3}" destId="{A4CE04E0-708C-4477-985E-73C5586804D9}" srcOrd="0" destOrd="0" presId="urn:microsoft.com/office/officeart/2005/8/layout/list1"/>
    <dgm:cxn modelId="{28E38DDC-45B1-493F-84C5-025784587B50}" type="presParOf" srcId="{DA88E5D6-750A-4940-BF0D-B90ACB3049D3}" destId="{08C59460-A2FA-4B00-8B5B-0BC73F45BF77}" srcOrd="1" destOrd="0" presId="urn:microsoft.com/office/officeart/2005/8/layout/list1"/>
    <dgm:cxn modelId="{39BEEFD7-EFB0-4A55-8AA7-605343C82549}" type="presParOf" srcId="{015E014A-36D5-4E36-BA7C-971FA2B8976E}" destId="{3C149859-1238-4AD5-B5ED-0980598055DE}" srcOrd="5" destOrd="0" presId="urn:microsoft.com/office/officeart/2005/8/layout/list1"/>
    <dgm:cxn modelId="{53117985-B598-424A-8FF5-E95628A0E146}" type="presParOf" srcId="{015E014A-36D5-4E36-BA7C-971FA2B8976E}" destId="{DEE26C55-3A39-4C86-AE19-546F42F3F08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254F57-1386-45E4-989F-14A23C2FFF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B8339F-79A6-45C0-AF7D-B5A981F76DF7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500" b="1" dirty="0">
              <a:solidFill>
                <a:schemeClr val="tx1"/>
              </a:solidFill>
            </a:rPr>
            <a:t>Так что, что надо четко понимать:</a:t>
          </a:r>
        </a:p>
        <a:p>
          <a:r>
            <a:rPr lang="ru-RU" sz="2500" b="0" dirty="0">
              <a:solidFill>
                <a:schemeClr val="tx1"/>
              </a:solidFill>
            </a:rPr>
            <a:t>– заметно увеличить числитель нашей формулы невозможно даже при наличии московских бюджетных возможностей. </a:t>
          </a:r>
        </a:p>
        <a:p>
          <a:r>
            <a:rPr lang="ru-RU" sz="2500" b="0" dirty="0">
              <a:solidFill>
                <a:schemeClr val="tx1"/>
              </a:solidFill>
            </a:rPr>
            <a:t>Город может прирастить суммарный  ресурс УДС никак не более, чем на 1 % в год. </a:t>
          </a:r>
        </a:p>
        <a:p>
          <a:r>
            <a:rPr lang="ru-RU" sz="2500" b="0" dirty="0">
              <a:solidFill>
                <a:schemeClr val="tx1"/>
              </a:solidFill>
            </a:rPr>
            <a:t>Между тем, прирост автомобилизации населения составляет в настоящее время никак не менее 3-4 процентов в год.  </a:t>
          </a:r>
        </a:p>
        <a:p>
          <a:r>
            <a:rPr lang="ru-RU" sz="2500" b="0" dirty="0">
              <a:solidFill>
                <a:schemeClr val="tx1"/>
              </a:solidFill>
            </a:rPr>
            <a:t>Другими словами,    Ахиллес  (дорожного строительства) никогда, и в ни в одном городе России не догонит черепаху (роста автомобилизации)! </a:t>
          </a:r>
        </a:p>
      </dgm:t>
    </dgm:pt>
    <dgm:pt modelId="{88A56606-12E4-4D61-807D-C7F0AAFBFB1A}" type="parTrans" cxnId="{09A46192-959B-4FD9-A8C5-85B1371EDCB6}">
      <dgm:prSet/>
      <dgm:spPr/>
      <dgm:t>
        <a:bodyPr/>
        <a:lstStyle/>
        <a:p>
          <a:endParaRPr lang="ru-RU"/>
        </a:p>
      </dgm:t>
    </dgm:pt>
    <dgm:pt modelId="{E37EF67A-53AA-455C-BA69-8B4F3C7003F9}" type="sibTrans" cxnId="{09A46192-959B-4FD9-A8C5-85B1371EDCB6}">
      <dgm:prSet/>
      <dgm:spPr/>
      <dgm:t>
        <a:bodyPr/>
        <a:lstStyle/>
        <a:p>
          <a:endParaRPr lang="ru-RU"/>
        </a:p>
      </dgm:t>
    </dgm:pt>
    <dgm:pt modelId="{015E014A-36D5-4E36-BA7C-971FA2B8976E}" type="pres">
      <dgm:prSet presAssocID="{3C254F57-1386-45E4-989F-14A23C2FFF46}" presName="linear" presStyleCnt="0">
        <dgm:presLayoutVars>
          <dgm:dir/>
          <dgm:animLvl val="lvl"/>
          <dgm:resizeHandles val="exact"/>
        </dgm:presLayoutVars>
      </dgm:prSet>
      <dgm:spPr/>
    </dgm:pt>
    <dgm:pt modelId="{3A4C30C7-C8DF-4509-A521-B2C47F3B3954}" type="pres">
      <dgm:prSet presAssocID="{5CB8339F-79A6-45C0-AF7D-B5A981F76DF7}" presName="parentLin" presStyleCnt="0"/>
      <dgm:spPr/>
    </dgm:pt>
    <dgm:pt modelId="{5E6FDFE6-5907-493F-97CA-4ADD9ED9BB64}" type="pres">
      <dgm:prSet presAssocID="{5CB8339F-79A6-45C0-AF7D-B5A981F76DF7}" presName="parentLeftMargin" presStyleLbl="node1" presStyleIdx="0" presStyleCnt="1"/>
      <dgm:spPr/>
    </dgm:pt>
    <dgm:pt modelId="{93800D23-FD5E-4CF2-8190-88901DFE8B06}" type="pres">
      <dgm:prSet presAssocID="{5CB8339F-79A6-45C0-AF7D-B5A981F76DF7}" presName="parentText" presStyleLbl="node1" presStyleIdx="0" presStyleCnt="1" custScaleX="131010" custScaleY="275767" custLinFactNeighborX="-2829" custLinFactNeighborY="4939">
        <dgm:presLayoutVars>
          <dgm:chMax val="0"/>
          <dgm:bulletEnabled val="1"/>
        </dgm:presLayoutVars>
      </dgm:prSet>
      <dgm:spPr/>
    </dgm:pt>
    <dgm:pt modelId="{C0094234-980D-4B50-8CC2-22C271736BDD}" type="pres">
      <dgm:prSet presAssocID="{5CB8339F-79A6-45C0-AF7D-B5A981F76DF7}" presName="negativeSpace" presStyleCnt="0"/>
      <dgm:spPr/>
    </dgm:pt>
    <dgm:pt modelId="{DDD0B668-9DFB-4ED8-8FA0-F724BCC2F787}" type="pres">
      <dgm:prSet presAssocID="{5CB8339F-79A6-45C0-AF7D-B5A981F76DF7}" presName="childText" presStyleLbl="conFgAcc1" presStyleIdx="0" presStyleCnt="1" custScaleX="25737" custLinFactNeighborX="55665" custLinFactNeighborY="52687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</dgm:ptLst>
  <dgm:cxnLst>
    <dgm:cxn modelId="{458DBA88-3766-43E0-B5D7-6A3F4B1F9712}" type="presOf" srcId="{5CB8339F-79A6-45C0-AF7D-B5A981F76DF7}" destId="{5E6FDFE6-5907-493F-97CA-4ADD9ED9BB64}" srcOrd="0" destOrd="0" presId="urn:microsoft.com/office/officeart/2005/8/layout/list1"/>
    <dgm:cxn modelId="{09A46192-959B-4FD9-A8C5-85B1371EDCB6}" srcId="{3C254F57-1386-45E4-989F-14A23C2FFF46}" destId="{5CB8339F-79A6-45C0-AF7D-B5A981F76DF7}" srcOrd="0" destOrd="0" parTransId="{88A56606-12E4-4D61-807D-C7F0AAFBFB1A}" sibTransId="{E37EF67A-53AA-455C-BA69-8B4F3C7003F9}"/>
    <dgm:cxn modelId="{04DE29AA-06C5-4404-B2F0-302A31EECA68}" type="presOf" srcId="{5CB8339F-79A6-45C0-AF7D-B5A981F76DF7}" destId="{93800D23-FD5E-4CF2-8190-88901DFE8B06}" srcOrd="1" destOrd="0" presId="urn:microsoft.com/office/officeart/2005/8/layout/list1"/>
    <dgm:cxn modelId="{DA1EC8D0-E834-41F4-807B-5EBF4CDA7A80}" type="presOf" srcId="{3C254F57-1386-45E4-989F-14A23C2FFF46}" destId="{015E014A-36D5-4E36-BA7C-971FA2B8976E}" srcOrd="0" destOrd="0" presId="urn:microsoft.com/office/officeart/2005/8/layout/list1"/>
    <dgm:cxn modelId="{1A63B32A-3442-456D-A177-FE393B3FF627}" type="presParOf" srcId="{015E014A-36D5-4E36-BA7C-971FA2B8976E}" destId="{3A4C30C7-C8DF-4509-A521-B2C47F3B3954}" srcOrd="0" destOrd="0" presId="urn:microsoft.com/office/officeart/2005/8/layout/list1"/>
    <dgm:cxn modelId="{4F616BAF-F67F-4838-9954-39F4FB37FC72}" type="presParOf" srcId="{3A4C30C7-C8DF-4509-A521-B2C47F3B3954}" destId="{5E6FDFE6-5907-493F-97CA-4ADD9ED9BB64}" srcOrd="0" destOrd="0" presId="urn:microsoft.com/office/officeart/2005/8/layout/list1"/>
    <dgm:cxn modelId="{0F995659-442C-40CD-97D1-E6A36B225A90}" type="presParOf" srcId="{3A4C30C7-C8DF-4509-A521-B2C47F3B3954}" destId="{93800D23-FD5E-4CF2-8190-88901DFE8B06}" srcOrd="1" destOrd="0" presId="urn:microsoft.com/office/officeart/2005/8/layout/list1"/>
    <dgm:cxn modelId="{8DBB6A99-E8D6-497E-846E-1705F61C1AB0}" type="presParOf" srcId="{015E014A-36D5-4E36-BA7C-971FA2B8976E}" destId="{C0094234-980D-4B50-8CC2-22C271736BDD}" srcOrd="1" destOrd="0" presId="urn:microsoft.com/office/officeart/2005/8/layout/list1"/>
    <dgm:cxn modelId="{7139EB8B-9307-4E2E-B544-B768C33F3DBC}" type="presParOf" srcId="{015E014A-36D5-4E36-BA7C-971FA2B8976E}" destId="{DDD0B668-9DFB-4ED8-8FA0-F724BCC2F78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67BC4-DCF1-48F2-9D48-EEF918BD16A6}">
      <dsp:nvSpPr>
        <dsp:cNvPr id="0" name=""/>
        <dsp:cNvSpPr/>
      </dsp:nvSpPr>
      <dsp:spPr>
        <a:xfrm>
          <a:off x="0" y="227788"/>
          <a:ext cx="3525997" cy="211559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spc="0" dirty="0" err="1">
              <a:solidFill>
                <a:schemeClr val="tx1"/>
              </a:solidFill>
              <a:latin typeface="+mn-lt"/>
              <a:cs typeface="Arial"/>
            </a:rPr>
            <a:t>Information</a:t>
          </a:r>
          <a:r>
            <a:rPr lang="ru-RU" sz="1800" b="1" kern="1200" spc="0" dirty="0">
              <a:solidFill>
                <a:schemeClr val="tx1"/>
              </a:solidFill>
              <a:latin typeface="+mn-lt"/>
              <a:cs typeface="Arial"/>
            </a:rPr>
            <a:t> </a:t>
          </a:r>
          <a:r>
            <a:rPr lang="ru-RU" sz="1800" b="1" kern="1200" spc="0" dirty="0" err="1">
              <a:solidFill>
                <a:prstClr val="black"/>
              </a:solidFill>
              <a:latin typeface="+mn-lt"/>
              <a:ea typeface="+mn-ea"/>
              <a:cs typeface="Arial"/>
            </a:rPr>
            <a:t>Everywhere</a:t>
          </a:r>
          <a:r>
            <a:rPr lang="ru-RU" sz="1800" b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: </a:t>
          </a:r>
          <a:r>
            <a:rPr lang="en-US" sz="1800" b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Blockchain Transactions, </a:t>
          </a:r>
          <a:r>
            <a:rPr lang="ru-RU" sz="1800" b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 </a:t>
          </a:r>
          <a:r>
            <a:rPr lang="en-US" sz="1800" b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IoT</a:t>
          </a:r>
          <a:r>
            <a:rPr lang="ru-RU" sz="1800" b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…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Интерфейс «пользователь – поставщик транспортных услуг</a:t>
          </a:r>
          <a:r>
            <a:rPr lang="ru-RU" sz="1800" b="1" kern="1200" spc="0" dirty="0">
              <a:solidFill>
                <a:schemeClr val="tx1"/>
              </a:solidFill>
              <a:latin typeface="+mn-lt"/>
              <a:cs typeface="Arial"/>
            </a:rPr>
            <a:t>» на базе все более изощренного </a:t>
          </a:r>
          <a:r>
            <a:rPr lang="en-US" sz="1800" b="1" kern="1200" spc="0" dirty="0">
              <a:solidFill>
                <a:schemeClr val="tx1"/>
              </a:solidFill>
              <a:latin typeface="+mn-lt"/>
              <a:cs typeface="Arial"/>
            </a:rPr>
            <a:t>IT-</a:t>
          </a:r>
          <a:r>
            <a:rPr lang="ru-RU" sz="1800" b="1" kern="1200" spc="0" dirty="0">
              <a:solidFill>
                <a:schemeClr val="tx1"/>
              </a:solidFill>
              <a:latin typeface="+mn-lt"/>
              <a:cs typeface="Arial"/>
            </a:rPr>
            <a:t>инструментария…</a:t>
          </a:r>
          <a:endParaRPr lang="ru-RU" sz="1800" kern="1200" dirty="0"/>
        </a:p>
      </dsp:txBody>
      <dsp:txXfrm>
        <a:off x="0" y="227788"/>
        <a:ext cx="3525997" cy="2115598"/>
      </dsp:txXfrm>
    </dsp:sp>
    <dsp:sp modelId="{6E7DE73B-513E-4BEB-BC7D-CC26901C6EEB}">
      <dsp:nvSpPr>
        <dsp:cNvPr id="0" name=""/>
        <dsp:cNvSpPr/>
      </dsp:nvSpPr>
      <dsp:spPr>
        <a:xfrm>
          <a:off x="3878597" y="227788"/>
          <a:ext cx="3525997" cy="211559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spc="0" dirty="0">
              <a:solidFill>
                <a:schemeClr val="tx1"/>
              </a:solidFill>
              <a:latin typeface="+mn-lt"/>
              <a:cs typeface="Arial"/>
            </a:rPr>
            <a:t>Autonomous Driving</a:t>
          </a:r>
          <a:r>
            <a:rPr lang="ru-RU" sz="1800" b="1" kern="1200" spc="0" dirty="0">
              <a:solidFill>
                <a:schemeClr val="tx1"/>
              </a:solidFill>
              <a:latin typeface="+mn-lt"/>
              <a:cs typeface="Arial"/>
            </a:rPr>
            <a:t>, </a:t>
          </a:r>
          <a:r>
            <a:rPr lang="en-US" sz="1800" b="1" kern="1200" spc="0" dirty="0">
              <a:solidFill>
                <a:schemeClr val="tx1"/>
              </a:solidFill>
              <a:latin typeface="+mn-lt"/>
              <a:cs typeface="Arial"/>
            </a:rPr>
            <a:t>Smart </a:t>
          </a:r>
          <a:r>
            <a:rPr lang="en-US" sz="1800" b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Cars, </a:t>
          </a:r>
          <a:r>
            <a:rPr lang="ru-RU" sz="1800" b="1" kern="1200" spc="0" dirty="0" err="1">
              <a:solidFill>
                <a:prstClr val="black"/>
              </a:solidFill>
              <a:latin typeface="+mn-lt"/>
              <a:ea typeface="+mn-ea"/>
              <a:cs typeface="Arial"/>
            </a:rPr>
            <a:t>Self-Driving</a:t>
          </a:r>
          <a:r>
            <a:rPr lang="ru-RU" sz="1800" b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 </a:t>
          </a:r>
          <a:r>
            <a:rPr lang="ru-RU" sz="1800" b="1" kern="1200" spc="0" dirty="0" err="1">
              <a:solidFill>
                <a:prstClr val="black"/>
              </a:solidFill>
              <a:latin typeface="+mn-lt"/>
              <a:ea typeface="+mn-ea"/>
              <a:cs typeface="Arial"/>
            </a:rPr>
            <a:t>Trucks</a:t>
          </a:r>
          <a:r>
            <a:rPr lang="en-US" sz="1800" b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, Drone Delivery</a:t>
          </a:r>
          <a:r>
            <a:rPr lang="ru-RU" sz="1800" b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 (роботизация управления всем, что ездит и летает) </a:t>
          </a:r>
          <a:r>
            <a:rPr lang="en-US" sz="1800" b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…</a:t>
          </a:r>
          <a:endParaRPr lang="ru-RU" sz="1800" b="1" kern="1200" spc="0" dirty="0">
            <a:solidFill>
              <a:prstClr val="black"/>
            </a:solidFill>
            <a:latin typeface="+mn-lt"/>
            <a:ea typeface="+mn-ea"/>
            <a:cs typeface="Arial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b="1" kern="1200" spc="0" dirty="0">
            <a:solidFill>
              <a:prstClr val="black"/>
            </a:solidFill>
            <a:latin typeface="+mn-lt"/>
            <a:ea typeface="+mn-ea"/>
            <a:cs typeface="Arial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Вопрос в том, где эти роботы будет ездить и летать,  и в каких сегментах замена биологических водителей реальна и эффективна …</a:t>
          </a:r>
          <a:endParaRPr lang="ru-RU" sz="1500" i="1" kern="1200" dirty="0"/>
        </a:p>
      </dsp:txBody>
      <dsp:txXfrm>
        <a:off x="3878597" y="227788"/>
        <a:ext cx="3525997" cy="2115598"/>
      </dsp:txXfrm>
    </dsp:sp>
    <dsp:sp modelId="{BBCCD736-C571-4A30-83B9-0D321AC2B546}">
      <dsp:nvSpPr>
        <dsp:cNvPr id="0" name=""/>
        <dsp:cNvSpPr/>
      </dsp:nvSpPr>
      <dsp:spPr>
        <a:xfrm>
          <a:off x="7757195" y="227788"/>
          <a:ext cx="3525997" cy="211559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Электромобиль вместо автомобиля с ДВС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Вопрос в том, что массовый электромобиль имеет право на существование исключительно  при условии экологически чистой генерации и экологически безупречной  утилизации отработанных элементов питания... </a:t>
          </a:r>
        </a:p>
      </dsp:txBody>
      <dsp:txXfrm>
        <a:off x="7757195" y="227788"/>
        <a:ext cx="3525997" cy="2115598"/>
      </dsp:txXfrm>
    </dsp:sp>
    <dsp:sp modelId="{7C36D7C0-7002-4B49-80C6-DD052F453FC5}">
      <dsp:nvSpPr>
        <dsp:cNvPr id="0" name=""/>
        <dsp:cNvSpPr/>
      </dsp:nvSpPr>
      <dsp:spPr>
        <a:xfrm>
          <a:off x="0" y="2695987"/>
          <a:ext cx="3525997" cy="211559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spc="0" dirty="0">
              <a:solidFill>
                <a:schemeClr val="tx1"/>
              </a:solidFill>
              <a:latin typeface="+mn-lt"/>
              <a:cs typeface="Arial"/>
            </a:rPr>
            <a:t>High Speed Transport </a:t>
          </a:r>
          <a:r>
            <a:rPr lang="ru-RU" sz="1900" b="1" kern="1200" spc="0" dirty="0">
              <a:solidFill>
                <a:schemeClr val="tx1"/>
              </a:solidFill>
              <a:latin typeface="+mn-lt"/>
              <a:cs typeface="Arial"/>
            </a:rPr>
            <a:t> </a:t>
          </a:r>
          <a:r>
            <a:rPr lang="en-US" sz="1900" b="1" kern="1200" spc="0" dirty="0">
              <a:solidFill>
                <a:schemeClr val="tx1"/>
              </a:solidFill>
              <a:latin typeface="+mn-lt"/>
              <a:cs typeface="Arial"/>
            </a:rPr>
            <a:t>(update </a:t>
          </a:r>
          <a:r>
            <a:rPr lang="ru-RU" sz="1900" b="1" kern="1200" spc="0" dirty="0">
              <a:solidFill>
                <a:schemeClr val="tx1"/>
              </a:solidFill>
              <a:latin typeface="+mn-lt"/>
              <a:cs typeface="Arial"/>
            </a:rPr>
            <a:t>старых/появление новых видов транспорта).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spc="0" dirty="0">
              <a:solidFill>
                <a:prstClr val="black"/>
              </a:solidFill>
              <a:latin typeface="+mn-lt"/>
              <a:ea typeface="+mn-ea"/>
              <a:cs typeface="Arial"/>
            </a:rPr>
            <a:t>Вопрос в том, что </a:t>
          </a:r>
          <a:r>
            <a:rPr lang="ru-RU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в условиях </a:t>
          </a:r>
          <a:r>
            <a:rPr lang="en-US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“</a:t>
          </a:r>
          <a:r>
            <a:rPr lang="ru-RU" sz="1600" b="1" i="1" kern="1200" spc="0" dirty="0" err="1">
              <a:solidFill>
                <a:prstClr val="black"/>
              </a:solidFill>
              <a:latin typeface="Calibri"/>
              <a:ea typeface="+mn-ea"/>
              <a:cs typeface="Arial"/>
            </a:rPr>
            <a:t>Information</a:t>
          </a:r>
          <a:r>
            <a:rPr lang="ru-RU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 </a:t>
          </a:r>
          <a:r>
            <a:rPr lang="ru-RU" sz="1600" b="1" i="1" kern="1200" spc="0" dirty="0" err="1">
              <a:solidFill>
                <a:prstClr val="black"/>
              </a:solidFill>
              <a:latin typeface="Calibri"/>
              <a:ea typeface="+mn-ea"/>
              <a:cs typeface="Arial"/>
            </a:rPr>
            <a:t>Everywhere</a:t>
          </a:r>
          <a:r>
            <a:rPr lang="en-US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”</a:t>
          </a:r>
          <a:r>
            <a:rPr lang="ru-RU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  обеспечение </a:t>
          </a:r>
          <a:r>
            <a:rPr lang="en-US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“Just-in-time” </a:t>
          </a:r>
          <a:r>
            <a:rPr lang="ru-RU" sz="1600" b="1" i="1" kern="1200" spc="0" dirty="0">
              <a:solidFill>
                <a:prstClr val="black"/>
              </a:solidFill>
              <a:latin typeface="Calibri"/>
              <a:ea typeface="+mn-ea"/>
              <a:cs typeface="Arial"/>
            </a:rPr>
            <a:t>зачастую важнее скорости (мой склад на бору контейнеровоза)… </a:t>
          </a:r>
        </a:p>
      </dsp:txBody>
      <dsp:txXfrm>
        <a:off x="0" y="2695987"/>
        <a:ext cx="3525997" cy="2115598"/>
      </dsp:txXfrm>
    </dsp:sp>
    <dsp:sp modelId="{8FD558EA-93AC-439C-848D-4BB4D88F79BD}">
      <dsp:nvSpPr>
        <dsp:cNvPr id="0" name=""/>
        <dsp:cNvSpPr/>
      </dsp:nvSpPr>
      <dsp:spPr>
        <a:xfrm>
          <a:off x="3878597" y="2695987"/>
          <a:ext cx="3525997" cy="211559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“Trip/Transportation Decomposition”</a:t>
          </a:r>
          <a:r>
            <a:rPr lang="ru-RU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: поездка</a:t>
          </a:r>
          <a:r>
            <a:rPr lang="en-US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/</a:t>
          </a:r>
          <a:r>
            <a:rPr lang="ru-RU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перевозка, составленная из наиболее </a:t>
          </a:r>
          <a:r>
            <a:rPr lang="ru-RU" sz="1800" b="1" kern="120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rPr>
            <a:t>подходящих элементов (сервисов, видов транспорта…)</a:t>
          </a:r>
          <a:endParaRPr lang="en-US" sz="1800" b="1" kern="1200" dirty="0">
            <a:solidFill>
              <a:prstClr val="black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3878597" y="2695987"/>
        <a:ext cx="3525997" cy="2115598"/>
      </dsp:txXfrm>
    </dsp:sp>
    <dsp:sp modelId="{7C749C89-7447-402A-ACB3-5E65DC0CA645}">
      <dsp:nvSpPr>
        <dsp:cNvPr id="0" name=""/>
        <dsp:cNvSpPr/>
      </dsp:nvSpPr>
      <dsp:spPr>
        <a:xfrm>
          <a:off x="7757195" y="2695987"/>
          <a:ext cx="3525997" cy="211559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Escape from the Budget System</a:t>
          </a:r>
          <a:r>
            <a:rPr lang="ru-RU" sz="1800" b="1" kern="1200" dirty="0">
              <a:solidFill>
                <a:schemeClr val="tx1"/>
              </a:solidFill>
            </a:rPr>
            <a:t>: в сегменте </a:t>
          </a:r>
          <a:r>
            <a:rPr lang="ru-RU" sz="1800" b="1" kern="1200" spc="0" dirty="0">
              <a:solidFill>
                <a:schemeClr val="tx1"/>
              </a:solidFill>
              <a:latin typeface="+mn-lt"/>
            </a:rPr>
            <a:t>автомобильных дорог – переход на прямые платежами за километр пробега </a:t>
          </a:r>
          <a:r>
            <a:rPr lang="ru-RU" altLang="ru-RU" sz="1800" b="1" kern="1200" spc="0" dirty="0">
              <a:solidFill>
                <a:schemeClr val="tx1"/>
              </a:solidFill>
              <a:latin typeface="+mn-lt"/>
            </a:rPr>
            <a:t>в формате </a:t>
          </a:r>
          <a:r>
            <a:rPr lang="en-US" altLang="ru-RU" sz="1800" b="1" kern="1200" spc="0" dirty="0">
              <a:solidFill>
                <a:schemeClr val="tx1"/>
              </a:solidFill>
              <a:latin typeface="+mn-lt"/>
            </a:rPr>
            <a:t>“E-Road Pricing”</a:t>
          </a:r>
          <a:endParaRPr lang="ru-RU" sz="1800" kern="1200" dirty="0"/>
        </a:p>
      </dsp:txBody>
      <dsp:txXfrm>
        <a:off x="7757195" y="2695987"/>
        <a:ext cx="3525997" cy="2115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1D9F6-0326-4062-B360-DC3642AED71D}">
      <dsp:nvSpPr>
        <dsp:cNvPr id="0" name=""/>
        <dsp:cNvSpPr/>
      </dsp:nvSpPr>
      <dsp:spPr>
        <a:xfrm>
          <a:off x="2618538" y="294722"/>
          <a:ext cx="4342932" cy="1357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254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b="0" i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Hyperloop</a:t>
          </a:r>
          <a:r>
            <a:rPr lang="en-US" sz="22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–</a:t>
          </a:r>
          <a:r>
            <a:rPr lang="ru-RU" sz="22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2200" b="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все еще гипотеза…</a:t>
          </a:r>
          <a:endParaRPr lang="ru-RU" sz="2200" b="0" i="1" kern="1200" dirty="0"/>
        </a:p>
      </dsp:txBody>
      <dsp:txXfrm>
        <a:off x="2618538" y="294722"/>
        <a:ext cx="4342932" cy="1357166"/>
      </dsp:txXfrm>
    </dsp:sp>
    <dsp:sp modelId="{B73E9058-B3FE-49E0-A1BC-BA65EDD2DAD0}">
      <dsp:nvSpPr>
        <dsp:cNvPr id="0" name=""/>
        <dsp:cNvSpPr/>
      </dsp:nvSpPr>
      <dsp:spPr>
        <a:xfrm>
          <a:off x="253971" y="165791"/>
          <a:ext cx="1173118" cy="14250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4EE5F-0776-460E-B204-2ACBE148096D}">
      <dsp:nvSpPr>
        <dsp:cNvPr id="0" name=""/>
        <dsp:cNvSpPr/>
      </dsp:nvSpPr>
      <dsp:spPr>
        <a:xfrm>
          <a:off x="2589371" y="2003243"/>
          <a:ext cx="4342932" cy="1357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254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b="0" i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Maglev</a:t>
          </a:r>
          <a:r>
            <a:rPr lang="ru-RU" sz="22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2200" b="0" i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Trains</a:t>
          </a:r>
          <a:r>
            <a:rPr lang="ru-RU" sz="22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2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–</a:t>
          </a:r>
          <a:r>
            <a:rPr lang="ru-RU" sz="22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2200" b="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по</a:t>
          </a:r>
          <a:r>
            <a:rPr lang="en-US" sz="22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</a:t>
          </a:r>
          <a:r>
            <a:rPr lang="ru-RU" sz="22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видимому,  маргинальный путь транспортной эволюции…</a:t>
          </a:r>
          <a:endParaRPr lang="ru-RU" sz="2200" b="0" i="1" kern="1200" dirty="0"/>
        </a:p>
      </dsp:txBody>
      <dsp:txXfrm>
        <a:off x="2589371" y="2003243"/>
        <a:ext cx="4342932" cy="1357166"/>
      </dsp:txXfrm>
    </dsp:sp>
    <dsp:sp modelId="{F80045F1-CA87-4C60-AF4A-9A8D9F634141}">
      <dsp:nvSpPr>
        <dsp:cNvPr id="0" name=""/>
        <dsp:cNvSpPr/>
      </dsp:nvSpPr>
      <dsp:spPr>
        <a:xfrm>
          <a:off x="274778" y="1807208"/>
          <a:ext cx="1157034" cy="142502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EBECF-9AE2-4B60-BDEA-5C19C64C18C5}">
      <dsp:nvSpPr>
        <dsp:cNvPr id="0" name=""/>
        <dsp:cNvSpPr/>
      </dsp:nvSpPr>
      <dsp:spPr>
        <a:xfrm>
          <a:off x="2586737" y="3711765"/>
          <a:ext cx="4342932" cy="1357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254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High Speed Rail</a:t>
          </a:r>
          <a:r>
            <a:rPr lang="ru-RU" sz="21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или,</a:t>
          </a:r>
          <a:r>
            <a:rPr lang="en-US" sz="21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           </a:t>
          </a:r>
          <a:r>
            <a:rPr lang="ru-RU" sz="21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по-русски, ВСМ – магистральный тренд на ближайшие десятилетия…</a:t>
          </a:r>
          <a:endParaRPr lang="ru-RU" sz="2100" b="0" i="1" kern="1200" dirty="0"/>
        </a:p>
      </dsp:txBody>
      <dsp:txXfrm>
        <a:off x="2586737" y="3711765"/>
        <a:ext cx="4342932" cy="1357166"/>
      </dsp:txXfrm>
    </dsp:sp>
    <dsp:sp modelId="{F3A4BA55-7AB0-4969-82FF-C274CD8DCA50}">
      <dsp:nvSpPr>
        <dsp:cNvPr id="0" name=""/>
        <dsp:cNvSpPr/>
      </dsp:nvSpPr>
      <dsp:spPr>
        <a:xfrm>
          <a:off x="243858" y="3482185"/>
          <a:ext cx="1146498" cy="1425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C4F15-CE6C-4D52-8F44-6E69D4D59456}">
      <dsp:nvSpPr>
        <dsp:cNvPr id="0" name=""/>
        <dsp:cNvSpPr/>
      </dsp:nvSpPr>
      <dsp:spPr>
        <a:xfrm>
          <a:off x="0" y="546190"/>
          <a:ext cx="116259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CC005-CF1F-43FC-8606-88991C637B75}">
      <dsp:nvSpPr>
        <dsp:cNvPr id="0" name=""/>
        <dsp:cNvSpPr/>
      </dsp:nvSpPr>
      <dsp:spPr>
        <a:xfrm>
          <a:off x="617793" y="108600"/>
          <a:ext cx="8138191" cy="64944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04" tIns="0" rIns="30760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spc="0" dirty="0">
              <a:solidFill>
                <a:schemeClr val="tx1"/>
              </a:solidFill>
              <a:latin typeface="Arial"/>
              <a:cs typeface="Arial"/>
            </a:rPr>
            <a:t>“</a:t>
          </a:r>
          <a:r>
            <a:rPr lang="ru-RU" sz="1200" b="1" kern="1200" spc="0" dirty="0" err="1">
              <a:solidFill>
                <a:schemeClr val="tx1"/>
              </a:solidFill>
              <a:latin typeface="Arial"/>
              <a:cs typeface="Arial"/>
            </a:rPr>
            <a:t>MaaS</a:t>
          </a:r>
          <a:r>
            <a:rPr lang="ru-RU" sz="1200" b="1" kern="1200" spc="0" dirty="0">
              <a:solidFill>
                <a:schemeClr val="tx1"/>
              </a:solidFill>
              <a:latin typeface="Arial"/>
              <a:cs typeface="Arial"/>
            </a:rPr>
            <a:t>” (</a:t>
          </a:r>
          <a:r>
            <a:rPr lang="ru-RU" sz="1200" b="1" kern="1200" spc="0" dirty="0" err="1">
              <a:solidFill>
                <a:schemeClr val="tx1"/>
              </a:solidFill>
              <a:latin typeface="Arial"/>
              <a:cs typeface="Arial"/>
            </a:rPr>
            <a:t>Mobility</a:t>
          </a:r>
          <a:r>
            <a:rPr lang="ru-RU" sz="1200" b="1" kern="1200" spc="0" dirty="0">
              <a:solidFill>
                <a:schemeClr val="tx1"/>
              </a:solidFill>
              <a:latin typeface="Arial"/>
              <a:cs typeface="Arial"/>
            </a:rPr>
            <a:t>-</a:t>
          </a:r>
          <a:r>
            <a:rPr lang="ru-RU" sz="1200" b="1" kern="1200" spc="0" dirty="0" err="1">
              <a:solidFill>
                <a:schemeClr val="tx1"/>
              </a:solidFill>
              <a:latin typeface="Arial"/>
              <a:cs typeface="Arial"/>
            </a:rPr>
            <a:t>as</a:t>
          </a:r>
          <a:r>
            <a:rPr lang="ru-RU" sz="1200" b="1" kern="1200" spc="0" dirty="0">
              <a:solidFill>
                <a:schemeClr val="tx1"/>
              </a:solidFill>
              <a:latin typeface="Arial"/>
              <a:cs typeface="Arial"/>
            </a:rPr>
            <a:t>-a-</a:t>
          </a:r>
          <a:r>
            <a:rPr lang="ru-RU" sz="1200" b="1" kern="1200" spc="0" dirty="0" err="1">
              <a:solidFill>
                <a:schemeClr val="tx1"/>
              </a:solidFill>
              <a:latin typeface="Arial"/>
              <a:cs typeface="Arial"/>
            </a:rPr>
            <a:t>Service</a:t>
          </a:r>
          <a:r>
            <a:rPr lang="ru-RU" sz="1200" b="1" kern="1200" spc="0" dirty="0">
              <a:solidFill>
                <a:schemeClr val="tx1"/>
              </a:solidFill>
              <a:latin typeface="Arial"/>
              <a:cs typeface="Arial"/>
            </a:rPr>
            <a:t>): мобильность обеспечивается  совокупностью городских сервисов, но не собственным имуществом</a:t>
          </a:r>
          <a:endParaRPr lang="ru-RU" sz="1200" kern="1200" spc="0" dirty="0">
            <a:solidFill>
              <a:schemeClr val="tx1"/>
            </a:solidFill>
          </a:endParaRPr>
        </a:p>
      </dsp:txBody>
      <dsp:txXfrm>
        <a:off x="649496" y="140303"/>
        <a:ext cx="8074785" cy="586034"/>
      </dsp:txXfrm>
    </dsp:sp>
    <dsp:sp modelId="{D61B26B5-10C6-4229-966D-963F5351D875}">
      <dsp:nvSpPr>
        <dsp:cNvPr id="0" name=""/>
        <dsp:cNvSpPr/>
      </dsp:nvSpPr>
      <dsp:spPr>
        <a:xfrm>
          <a:off x="0" y="1444521"/>
          <a:ext cx="116259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84705-9344-4359-A2B6-4FC119CDFE5C}">
      <dsp:nvSpPr>
        <dsp:cNvPr id="0" name=""/>
        <dsp:cNvSpPr/>
      </dsp:nvSpPr>
      <dsp:spPr>
        <a:xfrm>
          <a:off x="581299" y="1119801"/>
          <a:ext cx="8138191" cy="64944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04" tIns="0" rIns="30760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0" dirty="0">
              <a:solidFill>
                <a:schemeClr val="tx1"/>
              </a:solidFill>
              <a:latin typeface="Arial"/>
              <a:cs typeface="Arial"/>
            </a:rPr>
            <a:t>“Right-of-Way”: </a:t>
          </a:r>
          <a:r>
            <a:rPr lang="ru-RU" sz="1200" b="1" kern="1200" spc="0" dirty="0">
              <a:solidFill>
                <a:schemeClr val="tx1"/>
              </a:solidFill>
              <a:latin typeface="Arial"/>
              <a:cs typeface="Arial"/>
            </a:rPr>
            <a:t>комфорт пешехода важнее удобства автомобильных поездок; общественный транспорт – не специфический социальный сервис,  но краеугольный камень организации жизни города… </a:t>
          </a:r>
          <a:endParaRPr lang="ru-RU" sz="1200" b="1" kern="1200" spc="0" dirty="0">
            <a:solidFill>
              <a:prstClr val="black"/>
            </a:solidFill>
            <a:latin typeface="Arial"/>
            <a:ea typeface="+mn-ea"/>
            <a:cs typeface="Arial"/>
          </a:endParaRPr>
        </a:p>
      </dsp:txBody>
      <dsp:txXfrm>
        <a:off x="613002" y="1151504"/>
        <a:ext cx="8074785" cy="586034"/>
      </dsp:txXfrm>
    </dsp:sp>
    <dsp:sp modelId="{6AFDCECD-C6B5-4A38-B3AF-8F9631AE80F0}">
      <dsp:nvSpPr>
        <dsp:cNvPr id="0" name=""/>
        <dsp:cNvSpPr/>
      </dsp:nvSpPr>
      <dsp:spPr>
        <a:xfrm>
          <a:off x="0" y="2694897"/>
          <a:ext cx="116259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FFCD7-0FB7-4F5E-80B5-5DD894C989DB}">
      <dsp:nvSpPr>
        <dsp:cNvPr id="0" name=""/>
        <dsp:cNvSpPr/>
      </dsp:nvSpPr>
      <dsp:spPr>
        <a:xfrm>
          <a:off x="581299" y="2117721"/>
          <a:ext cx="8138191" cy="901896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04" tIns="0" rIns="30760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spc="0" dirty="0">
              <a:solidFill>
                <a:schemeClr val="tx1"/>
              </a:solidFill>
              <a:latin typeface="Arial"/>
              <a:cs typeface="Arial"/>
            </a:rPr>
            <a:t>“</a:t>
          </a:r>
          <a:r>
            <a:rPr lang="en-US" sz="1200" b="1" kern="1200" spc="0" dirty="0">
              <a:solidFill>
                <a:schemeClr val="tx1"/>
              </a:solidFill>
              <a:latin typeface="Arial"/>
              <a:cs typeface="Arial"/>
            </a:rPr>
            <a:t>Sharing Economy”: </a:t>
          </a:r>
          <a:r>
            <a:rPr lang="ru-RU" sz="1200" b="1" kern="1200" spc="0" dirty="0">
              <a:solidFill>
                <a:schemeClr val="tx1"/>
              </a:solidFill>
              <a:latin typeface="Arial"/>
              <a:cs typeface="Arial"/>
            </a:rPr>
            <a:t>актуальные форматы по типу “</a:t>
          </a:r>
          <a:r>
            <a:rPr lang="en-US" sz="1200" b="1" kern="1200" spc="0" dirty="0">
              <a:solidFill>
                <a:schemeClr val="tx1"/>
              </a:solidFill>
              <a:latin typeface="Arial"/>
              <a:cs typeface="Arial"/>
            </a:rPr>
            <a:t>Car Sharing”; </a:t>
          </a:r>
          <a:r>
            <a:rPr lang="ru-RU" sz="1200" b="1" kern="1200" spc="0" dirty="0">
              <a:solidFill>
                <a:schemeClr val="tx1"/>
              </a:solidFill>
              <a:latin typeface="Arial"/>
              <a:cs typeface="Arial"/>
            </a:rPr>
            <a:t>в ближайшей перспективе – экспансия </a:t>
          </a:r>
          <a:r>
            <a:rPr lang="en-US" sz="1200" b="1" kern="1200" spc="0" dirty="0">
              <a:solidFill>
                <a:schemeClr val="tx1"/>
              </a:solidFill>
              <a:latin typeface="Arial" pitchFamily="34" charset="0"/>
            </a:rPr>
            <a:t>SAEVs </a:t>
          </a:r>
          <a:r>
            <a:rPr lang="en-US" sz="1200" b="1" i="1" kern="1200" spc="0" dirty="0">
              <a:solidFill>
                <a:schemeClr val="tx1"/>
              </a:solidFill>
              <a:latin typeface="Arial" pitchFamily="34" charset="0"/>
            </a:rPr>
            <a:t>(Shared Autonomous Electric Vehicles)</a:t>
          </a:r>
          <a:r>
            <a:rPr lang="ru-RU" sz="1200" b="1" i="1" kern="1200" spc="0" dirty="0">
              <a:solidFill>
                <a:schemeClr val="tx1"/>
              </a:solidFill>
              <a:latin typeface="Arial" pitchFamily="34" charset="0"/>
            </a:rPr>
            <a:t>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spc="0" dirty="0">
              <a:solidFill>
                <a:srgbClr val="FF0000"/>
              </a:solidFill>
              <a:latin typeface="Arial" pitchFamily="34" charset="0"/>
            </a:rPr>
            <a:t>Здесь самая спорная буква  «</a:t>
          </a:r>
          <a:r>
            <a:rPr lang="en-US" sz="1200" b="1" i="1" kern="1200" spc="0" dirty="0">
              <a:solidFill>
                <a:srgbClr val="FF0000"/>
              </a:solidFill>
              <a:latin typeface="Arial" pitchFamily="34" charset="0"/>
            </a:rPr>
            <a:t>E</a:t>
          </a:r>
          <a:r>
            <a:rPr lang="ru-RU" sz="1200" b="1" i="1" kern="1200" spc="0" dirty="0">
              <a:solidFill>
                <a:srgbClr val="FF0000"/>
              </a:solidFill>
              <a:latin typeface="Arial" pitchFamily="34" charset="0"/>
            </a:rPr>
            <a:t>»: массовый электромобиль оправдан исключительно  при условии экологически чистой генерации и экологически безупречной  утилизации отработанных элементов питания. </a:t>
          </a:r>
          <a:endParaRPr lang="ru-RU" sz="1200" kern="1200" spc="0" dirty="0">
            <a:solidFill>
              <a:srgbClr val="FF0000"/>
            </a:solidFill>
          </a:endParaRPr>
        </a:p>
      </dsp:txBody>
      <dsp:txXfrm>
        <a:off x="625326" y="2161748"/>
        <a:ext cx="8050137" cy="813842"/>
      </dsp:txXfrm>
    </dsp:sp>
    <dsp:sp modelId="{13E463D2-ABDB-43AF-BA99-79CD4043434A}">
      <dsp:nvSpPr>
        <dsp:cNvPr id="0" name=""/>
        <dsp:cNvSpPr/>
      </dsp:nvSpPr>
      <dsp:spPr>
        <a:xfrm>
          <a:off x="0" y="3692818"/>
          <a:ext cx="116259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79D18-D0AB-4EBC-B990-A33061DFA6BE}">
      <dsp:nvSpPr>
        <dsp:cNvPr id="0" name=""/>
        <dsp:cNvSpPr/>
      </dsp:nvSpPr>
      <dsp:spPr>
        <a:xfrm>
          <a:off x="581299" y="3368098"/>
          <a:ext cx="8138191" cy="64944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04" tIns="0" rIns="30760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spc="0" dirty="0">
              <a:solidFill>
                <a:schemeClr val="tx1"/>
              </a:solidFill>
              <a:latin typeface="Arial"/>
              <a:cs typeface="Arial"/>
            </a:rPr>
            <a:t>“</a:t>
          </a:r>
          <a:r>
            <a:rPr lang="ru-RU" sz="1200" b="1" kern="1200" spc="0" dirty="0" err="1">
              <a:solidFill>
                <a:schemeClr val="tx1"/>
              </a:solidFill>
              <a:latin typeface="Arial" panose="020B0604020202020204" pitchFamily="34" charset="0"/>
            </a:rPr>
            <a:t>Road</a:t>
          </a:r>
          <a:r>
            <a:rPr lang="ru-RU" sz="1200" b="1" kern="1200" spc="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ru-RU" sz="1200" b="1" kern="1200" spc="0" dirty="0" err="1">
              <a:solidFill>
                <a:schemeClr val="tx1"/>
              </a:solidFill>
              <a:latin typeface="Arial" panose="020B0604020202020204" pitchFamily="34" charset="0"/>
            </a:rPr>
            <a:t>Pricing</a:t>
          </a:r>
          <a:r>
            <a:rPr lang="en-US" sz="1200" b="1" kern="1200" spc="0" dirty="0">
              <a:solidFill>
                <a:schemeClr val="tx1"/>
              </a:solidFill>
              <a:latin typeface="Arial" panose="020B0604020202020204" pitchFamily="34" charset="0"/>
            </a:rPr>
            <a:t>”</a:t>
          </a:r>
          <a:r>
            <a:rPr lang="ru-RU" sz="1200" b="1" kern="1200" spc="0" dirty="0">
              <a:solidFill>
                <a:schemeClr val="tx1"/>
              </a:solidFill>
              <a:latin typeface="Arial" panose="020B0604020202020204" pitchFamily="34" charset="0"/>
            </a:rPr>
            <a:t>: замена косвенного налогообложения пользователей городских улиц и дорог прямыми платежами за километр пробега </a:t>
          </a:r>
          <a:r>
            <a:rPr lang="ru-RU" altLang="ru-RU" sz="1200" b="1" kern="1200" spc="0" dirty="0">
              <a:solidFill>
                <a:schemeClr val="tx1"/>
              </a:solidFill>
              <a:latin typeface="Arial" panose="020B0604020202020204" pitchFamily="34" charset="0"/>
            </a:rPr>
            <a:t>в формате </a:t>
          </a:r>
          <a:r>
            <a:rPr lang="en-US" altLang="ru-RU" sz="1200" b="1" kern="1200" spc="0" dirty="0">
              <a:solidFill>
                <a:schemeClr val="tx1"/>
              </a:solidFill>
              <a:latin typeface="Arial" panose="020B0604020202020204" pitchFamily="34" charset="0"/>
            </a:rPr>
            <a:t>“E-Road Pricing”</a:t>
          </a:r>
          <a:endParaRPr lang="ru-RU" sz="1200" b="1" kern="1200" spc="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13002" y="3399801"/>
        <a:ext cx="8074785" cy="586034"/>
      </dsp:txXfrm>
    </dsp:sp>
    <dsp:sp modelId="{987FDDBF-0DE9-460A-863B-D6129BCDF7E5}">
      <dsp:nvSpPr>
        <dsp:cNvPr id="0" name=""/>
        <dsp:cNvSpPr/>
      </dsp:nvSpPr>
      <dsp:spPr>
        <a:xfrm>
          <a:off x="0" y="5332858"/>
          <a:ext cx="116259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7533D-F3DB-4292-B48C-04995DB73831}">
      <dsp:nvSpPr>
        <dsp:cNvPr id="0" name=""/>
        <dsp:cNvSpPr/>
      </dsp:nvSpPr>
      <dsp:spPr>
        <a:xfrm>
          <a:off x="581299" y="4366018"/>
          <a:ext cx="8138191" cy="12915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04" tIns="0" rIns="30760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b="1" kern="1200" spc="0" dirty="0">
              <a:solidFill>
                <a:schemeClr val="tx1"/>
              </a:solidFill>
              <a:latin typeface="Arial"/>
              <a:cs typeface="Arial"/>
            </a:rPr>
            <a:t>Главный тренд: «мобильность  Паскаля» (формат общественного транспорта, существовавший от 1662 года до наших дней ) становится более индивидуализированной, «мобильность Форда» (передвижение основной массы горожан на собственных автомобилях – формат, существовавший от 1908 года до наших дней) – более кооперационной …</a:t>
          </a:r>
          <a:endParaRPr lang="ru-RU" sz="1500" b="1" kern="1200" spc="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44348" y="4429067"/>
        <a:ext cx="8012093" cy="1165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1E632-15F1-49A3-AA10-A5D6D7DD3B75}">
      <dsp:nvSpPr>
        <dsp:cNvPr id="0" name=""/>
        <dsp:cNvSpPr/>
      </dsp:nvSpPr>
      <dsp:spPr>
        <a:xfrm>
          <a:off x="0" y="0"/>
          <a:ext cx="103917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018CD-E3C9-4298-BF73-502936549C26}">
      <dsp:nvSpPr>
        <dsp:cNvPr id="0" name=""/>
        <dsp:cNvSpPr/>
      </dsp:nvSpPr>
      <dsp:spPr>
        <a:xfrm>
          <a:off x="0" y="0"/>
          <a:ext cx="2070741" cy="561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Транспортные потребности какого-либо города России физически невозможно обслужить личными автомобилями и «маршрутками»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0"/>
        <a:ext cx="2070741" cy="5612180"/>
      </dsp:txXfrm>
    </dsp:sp>
    <dsp:sp modelId="{87A7B124-8D62-477F-B70B-E6F779E59690}">
      <dsp:nvSpPr>
        <dsp:cNvPr id="0" name=""/>
        <dsp:cNvSpPr/>
      </dsp:nvSpPr>
      <dsp:spPr>
        <a:xfrm>
          <a:off x="2210939" y="56039"/>
          <a:ext cx="8175425" cy="1120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Мера приспособленности города к массовому использованию автомобилей определяется простой формулой: </a:t>
          </a:r>
          <a:endParaRPr lang="ru-RU" sz="17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2210939" y="56039"/>
        <a:ext cx="8175425" cy="1120792"/>
      </dsp:txXfrm>
    </dsp:sp>
    <dsp:sp modelId="{44B80B80-B71F-4B8E-BE66-CA92312823C8}">
      <dsp:nvSpPr>
        <dsp:cNvPr id="0" name=""/>
        <dsp:cNvSpPr/>
      </dsp:nvSpPr>
      <dsp:spPr>
        <a:xfrm>
          <a:off x="2060572" y="759710"/>
          <a:ext cx="7477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C78BB-86B4-4551-A069-D6711F3717F8}">
      <dsp:nvSpPr>
        <dsp:cNvPr id="0" name=""/>
        <dsp:cNvSpPr/>
      </dsp:nvSpPr>
      <dsp:spPr>
        <a:xfrm>
          <a:off x="2210939" y="1232871"/>
          <a:ext cx="7337023" cy="117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2210939" y="1232871"/>
        <a:ext cx="7337023" cy="1178411"/>
      </dsp:txXfrm>
    </dsp:sp>
    <dsp:sp modelId="{A694D966-4C9D-4630-9094-C5A9FC6626A6}">
      <dsp:nvSpPr>
        <dsp:cNvPr id="0" name=""/>
        <dsp:cNvSpPr/>
      </dsp:nvSpPr>
      <dsp:spPr>
        <a:xfrm>
          <a:off x="2070741" y="2411283"/>
          <a:ext cx="7477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739C8-FFE5-42AA-8F97-7BAD9E1A1CC2}">
      <dsp:nvSpPr>
        <dsp:cNvPr id="0" name=""/>
        <dsp:cNvSpPr/>
      </dsp:nvSpPr>
      <dsp:spPr>
        <a:xfrm>
          <a:off x="2146447" y="2467322"/>
          <a:ext cx="7596313" cy="308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itchFamily="18" charset="0"/>
              <a:ea typeface="+mn-ea"/>
              <a:cs typeface="+mn-cs"/>
            </a:rPr>
            <a:t>Ту </a:t>
          </a:r>
          <a:r>
            <a:rPr lang="ru-RU" sz="1800" kern="1200" dirty="0">
              <a:latin typeface="Cambria" pitchFamily="18" charset="0"/>
            </a:rPr>
            <a:t>же самую формулу можно переписать через удельные показатели: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ru-RU" sz="2100" b="0" i="1" kern="1200" smtClean="0">
                  <a:latin typeface="Cambria Math"/>
                </a:rPr>
                <m:t>                                           </m:t>
              </m:r>
              <m:r>
                <a:rPr lang="en-US" sz="2100" b="1" i="1" kern="1200" smtClean="0">
                  <a:latin typeface="Cambria Math" panose="02040503050406030204" pitchFamily="18" charset="0"/>
                </a:rPr>
                <m:t>𝑿</m:t>
              </m:r>
              <m:r>
                <a:rPr lang="ru-RU" sz="2100" b="1" i="1" kern="1200">
                  <a:latin typeface="Cambria Math" panose="02040503050406030204" pitchFamily="18" charset="0"/>
                </a:rPr>
                <m:t>= </m:t>
              </m:r>
              <m:sSup>
                <m:sSupPr>
                  <m:ctrlPr>
                    <a:rPr lang="ru-RU" sz="2100" b="1" i="1" kern="120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ru-RU" sz="2100" b="1" i="1" kern="1200">
                      <a:latin typeface="Cambria Math" panose="02040503050406030204" pitchFamily="18" charset="0"/>
                    </a:rPr>
                    <m:t>𝟏𝟎</m:t>
                  </m:r>
                </m:e>
                <m:sup>
                  <m:r>
                    <a:rPr lang="ru-RU" sz="2100" b="1" i="1" kern="1200">
                      <a:latin typeface="Cambria Math" panose="02040503050406030204" pitchFamily="18" charset="0"/>
                    </a:rPr>
                    <m:t>𝟕</m:t>
                  </m:r>
                </m:sup>
              </m:sSup>
              <m:r>
                <a:rPr lang="ru-RU" sz="2100" b="1" i="1" kern="1200">
                  <a:latin typeface="Cambria Math" panose="02040503050406030204" pitchFamily="18" charset="0"/>
                </a:rPr>
                <m:t>∗</m:t>
              </m:r>
              <m:f>
                <m:fPr>
                  <m:ctrlPr>
                    <a:rPr lang="ru-RU" sz="2100" b="1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2100" b="1" i="1" kern="1200">
                      <a:latin typeface="Cambria Math" panose="02040503050406030204" pitchFamily="18" charset="0"/>
                    </a:rPr>
                    <m:t>𝑳𝑨𝑺</m:t>
                  </m:r>
                  <m:r>
                    <a:rPr lang="en-US" sz="2100" b="1" i="1" kern="1200">
                      <a:latin typeface="Cambria Math" panose="02040503050406030204" pitchFamily="18" charset="0"/>
                    </a:rPr>
                    <m:t> </m:t>
                  </m:r>
                </m:num>
                <m:den>
                  <m:r>
                    <a:rPr lang="ru-RU" sz="2100" b="1" i="1" kern="1200">
                      <a:latin typeface="Cambria Math" panose="02040503050406030204" pitchFamily="18" charset="0"/>
                    </a:rPr>
                    <m:t>𝑷𝑫</m:t>
                  </m:r>
                  <m:r>
                    <a:rPr lang="ru-RU" sz="2100" b="1" i="1" kern="1200">
                      <a:latin typeface="Cambria Math" panose="02040503050406030204" pitchFamily="18" charset="0"/>
                    </a:rPr>
                    <m:t>∗</m:t>
                  </m:r>
                  <m:r>
                    <a:rPr lang="ru-RU" sz="2100" b="1" i="1" kern="1200">
                      <a:latin typeface="Cambria Math" panose="02040503050406030204" pitchFamily="18" charset="0"/>
                    </a:rPr>
                    <m:t>𝑴𝑳</m:t>
                  </m:r>
                  <m:r>
                    <a:rPr lang="ru-RU" sz="2100" b="1" i="1" kern="1200">
                      <a:latin typeface="Cambria Math" panose="02040503050406030204" pitchFamily="18" charset="0"/>
                    </a:rPr>
                    <m:t> </m:t>
                  </m:r>
                </m:den>
              </m:f>
            </m:oMath>
          </a14:m>
          <a:r>
            <a:rPr lang="ru-RU" sz="2400" b="1" kern="1200" baseline="30000" dirty="0">
              <a:latin typeface="Cambria" pitchFamily="18" charset="0"/>
            </a:rPr>
            <a:t>,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mbria" pitchFamily="18" charset="0"/>
            </a:rPr>
            <a:t>где </a:t>
          </a:r>
          <a:r>
            <a:rPr lang="en-US" sz="1800" i="1" kern="1200" dirty="0">
              <a:latin typeface="Cambria" pitchFamily="18" charset="0"/>
            </a:rPr>
            <a:t>PD</a:t>
          </a:r>
          <a:r>
            <a:rPr lang="en-US" sz="1800" kern="1200" dirty="0">
              <a:latin typeface="Cambria" pitchFamily="18" charset="0"/>
            </a:rPr>
            <a:t> </a:t>
          </a:r>
          <a:r>
            <a:rPr lang="ru-RU" sz="1800" kern="1200" dirty="0">
              <a:latin typeface="Cambria" pitchFamily="18" charset="0"/>
            </a:rPr>
            <a:t>– плотность населения, жителей на 1 га застроенной территории города;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Cambria" pitchFamily="18" charset="0"/>
            </a:rPr>
            <a:t>ML</a:t>
          </a:r>
          <a:r>
            <a:rPr lang="en-US" sz="1800" kern="1200" dirty="0">
              <a:latin typeface="Cambria" pitchFamily="18" charset="0"/>
            </a:rPr>
            <a:t> </a:t>
          </a:r>
          <a:r>
            <a:rPr lang="ru-RU" sz="1800" kern="1200" dirty="0">
              <a:latin typeface="Cambria" pitchFamily="18" charset="0"/>
            </a:rPr>
            <a:t>– количество автомобилей на 1000 жителей;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Cambria" pitchFamily="18" charset="0"/>
            </a:rPr>
            <a:t>LAS </a:t>
          </a:r>
          <a:r>
            <a:rPr lang="ru-RU" sz="1800" kern="1200" dirty="0">
              <a:latin typeface="Cambria" pitchFamily="18" charset="0"/>
            </a:rPr>
            <a:t>– доля застроенной территории города, отведенная под улицы и дороги.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Для нормальных условий движения в городе необходимо,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чтобы </a:t>
          </a:r>
          <a:r>
            <a:rPr lang="en-US" sz="1800" b="1" i="1" kern="1200" dirty="0">
              <a:solidFill>
                <a:schemeClr val="tx1"/>
              </a:solidFill>
            </a:rPr>
            <a:t>X </a:t>
          </a:r>
          <a:r>
            <a:rPr lang="ru-RU" sz="1800" b="1" kern="1200" dirty="0">
              <a:solidFill>
                <a:schemeClr val="tx1"/>
              </a:solidFill>
            </a:rPr>
            <a:t> был бы не менее 150-200 кв. метров.</a:t>
          </a:r>
          <a:endParaRPr lang="ru-RU" sz="1800" b="1" kern="1200" dirty="0">
            <a:latin typeface="Cambria" pitchFamily="18" charset="0"/>
          </a:endParaRPr>
        </a:p>
      </dsp:txBody>
      <dsp:txXfrm>
        <a:off x="2146447" y="2467322"/>
        <a:ext cx="7596313" cy="3088006"/>
      </dsp:txXfrm>
    </dsp:sp>
    <dsp:sp modelId="{61AF9F62-B198-4F39-9193-F79CAE1E41A2}">
      <dsp:nvSpPr>
        <dsp:cNvPr id="0" name=""/>
        <dsp:cNvSpPr/>
      </dsp:nvSpPr>
      <dsp:spPr>
        <a:xfrm>
          <a:off x="2070741" y="5555328"/>
          <a:ext cx="7477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0B668-9DFB-4ED8-8FA0-F724BCC2F787}">
      <dsp:nvSpPr>
        <dsp:cNvPr id="0" name=""/>
        <dsp:cNvSpPr/>
      </dsp:nvSpPr>
      <dsp:spPr>
        <a:xfrm>
          <a:off x="0" y="2510450"/>
          <a:ext cx="11126624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00D23-FD5E-4CF2-8190-88901DFE8B06}">
      <dsp:nvSpPr>
        <dsp:cNvPr id="0" name=""/>
        <dsp:cNvSpPr/>
      </dsp:nvSpPr>
      <dsp:spPr>
        <a:xfrm>
          <a:off x="573972" y="312819"/>
          <a:ext cx="9646148" cy="327865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92" tIns="0" rIns="29439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Корень транспортных проблем городов России в том, что </a:t>
          </a:r>
          <a:r>
            <a:rPr lang="ru-RU" sz="1800" b="0" kern="1200" dirty="0">
              <a:solidFill>
                <a:schemeClr val="tx1"/>
              </a:solidFill>
            </a:rPr>
            <a:t>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●  Числитель нашей формулы всегда очень мал: ни в одном городе России параметр </a:t>
          </a:r>
          <a:r>
            <a:rPr lang="en-US" sz="1800" b="0" kern="1200" dirty="0">
              <a:solidFill>
                <a:schemeClr val="tx1"/>
              </a:solidFill>
            </a:rPr>
            <a:t>LAS*100%  </a:t>
          </a:r>
          <a:r>
            <a:rPr lang="ru-RU" sz="1800" b="0" kern="1200" dirty="0">
              <a:solidFill>
                <a:schemeClr val="tx1"/>
              </a:solidFill>
            </a:rPr>
            <a:t>не превышает 8-9 процентов,  </a:t>
          </a:r>
          <a:r>
            <a:rPr lang="ru-RU" sz="1800" kern="1200" dirty="0">
              <a:solidFill>
                <a:schemeClr val="tx1"/>
              </a:solidFill>
            </a:rPr>
            <a:t>против 20-25%, характерных для городов  Западной Европы, или 30-35 %, принятых в городах Северной Америки. </a:t>
          </a:r>
          <a:r>
            <a:rPr lang="ru-RU" sz="1800" b="0" kern="1200" dirty="0">
              <a:solidFill>
                <a:schemeClr val="tx1"/>
              </a:solidFill>
            </a:rPr>
            <a:t>Ничего не поделаешь – наследие советских планировок, см. п</a:t>
          </a:r>
          <a:r>
            <a:rPr lang="ru-RU" sz="1800" b="0" kern="1200" dirty="0">
              <a:solidFill>
                <a:schemeClr val="tx1"/>
              </a:solidFill>
              <a:latin typeface="+mn-lt"/>
            </a:rPr>
            <a:t>ункт 8.2 СНиП II-60-75!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● Знаменатель нашей формулы всегда очень велик: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–  плотность населения городов России (если считать её аккуратно, без прирезанных в последние годы «картофельных полей»!) составляет порядка 40-50 жителей на 1 га;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–  автомобилизация  населения у нас, к счастью, далека до американской, но собственный </a:t>
          </a:r>
          <a:r>
            <a:rPr lang="ru-RU" sz="1800" b="0" kern="1200" dirty="0">
              <a:solidFill>
                <a:schemeClr val="tx1"/>
              </a:solidFill>
              <a:latin typeface="+mn-lt"/>
            </a:rPr>
            <a:t>СНиП II-60-75 и </a:t>
          </a:r>
          <a:r>
            <a:rPr lang="ru-RU" sz="1800" b="0" kern="1200" dirty="0">
              <a:solidFill>
                <a:schemeClr val="tx1"/>
              </a:solidFill>
            </a:rPr>
            <a:t>европейские цифры мы уже догнали и перегнали; в итоге у нас 300-400-500 и более автомобилей на 1000 жителей.</a:t>
          </a:r>
          <a:endParaRPr lang="ru-RU" sz="2500" b="0" kern="1200" dirty="0">
            <a:solidFill>
              <a:schemeClr val="tx1"/>
            </a:solidFill>
          </a:endParaRPr>
        </a:p>
      </dsp:txBody>
      <dsp:txXfrm>
        <a:off x="734023" y="472870"/>
        <a:ext cx="9326046" cy="2958553"/>
      </dsp:txXfrm>
    </dsp:sp>
    <dsp:sp modelId="{DEE26C55-3A39-4C86-AE19-546F42F3F08F}">
      <dsp:nvSpPr>
        <dsp:cNvPr id="0" name=""/>
        <dsp:cNvSpPr/>
      </dsp:nvSpPr>
      <dsp:spPr>
        <a:xfrm>
          <a:off x="0" y="4959890"/>
          <a:ext cx="11126624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59460-A2FA-4B00-8B5B-0BC73F45BF77}">
      <dsp:nvSpPr>
        <dsp:cNvPr id="0" name=""/>
        <dsp:cNvSpPr/>
      </dsp:nvSpPr>
      <dsp:spPr>
        <a:xfrm>
          <a:off x="556331" y="4162850"/>
          <a:ext cx="10097032" cy="15940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92" tIns="0" rIns="294392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Значение </a:t>
          </a:r>
          <a:r>
            <a:rPr lang="en-US" sz="2000" b="1" i="1" kern="1200" dirty="0">
              <a:solidFill>
                <a:schemeClr val="tx1"/>
              </a:solidFill>
            </a:rPr>
            <a:t>X </a:t>
          </a:r>
          <a:r>
            <a:rPr lang="ru-RU" sz="2000" b="1" kern="1200" dirty="0">
              <a:solidFill>
                <a:schemeClr val="tx1"/>
              </a:solidFill>
            </a:rPr>
            <a:t> для всех наших городов составляет от 50 и менее квадратных метров асфальта на 1 автомобиль. В Москве, к примеру порядка 20 кв. метров.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</a:rPr>
            <a:t>Другими словами, значение </a:t>
          </a:r>
          <a:r>
            <a:rPr lang="en-US" sz="2000" b="1" i="1" kern="1200" dirty="0">
              <a:solidFill>
                <a:schemeClr val="tx1"/>
              </a:solidFill>
            </a:rPr>
            <a:t>X </a:t>
          </a:r>
          <a:r>
            <a:rPr lang="ru-RU" sz="2000" b="0" kern="1200" dirty="0">
              <a:solidFill>
                <a:schemeClr val="tx1"/>
              </a:solidFill>
            </a:rPr>
            <a:t> для всех наших городов во много раз ниже планки, обеспечивающей нормальные условия движения…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634148" y="4240667"/>
        <a:ext cx="9941398" cy="14384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0B668-9DFB-4ED8-8FA0-F724BCC2F787}">
      <dsp:nvSpPr>
        <dsp:cNvPr id="0" name=""/>
        <dsp:cNvSpPr/>
      </dsp:nvSpPr>
      <dsp:spPr>
        <a:xfrm>
          <a:off x="6220523" y="4927481"/>
          <a:ext cx="287609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00D23-FD5E-4CF2-8190-88901DFE8B06}">
      <dsp:nvSpPr>
        <dsp:cNvPr id="0" name=""/>
        <dsp:cNvSpPr/>
      </dsp:nvSpPr>
      <dsp:spPr>
        <a:xfrm>
          <a:off x="542939" y="424367"/>
          <a:ext cx="10248190" cy="521001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70" tIns="0" rIns="29567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Так что, что надо четко понимать: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>
              <a:solidFill>
                <a:schemeClr val="tx1"/>
              </a:solidFill>
            </a:rPr>
            <a:t>– заметно увеличить числитель нашей формулы невозможно даже при наличии московских бюджетных возможностей.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>
              <a:solidFill>
                <a:schemeClr val="tx1"/>
              </a:solidFill>
            </a:rPr>
            <a:t>Город может прирастить суммарный  ресурс УДС никак не более, чем на 1 % в год.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>
              <a:solidFill>
                <a:schemeClr val="tx1"/>
              </a:solidFill>
            </a:rPr>
            <a:t>Между тем, прирост автомобилизации населения составляет в настоящее время никак не менее 3-4 процентов в год. 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>
              <a:solidFill>
                <a:schemeClr val="tx1"/>
              </a:solidFill>
            </a:rPr>
            <a:t>Другими словами,    Ахиллес  (дорожного строительства) никогда, и в ни в одном городе России не догонит черепаху (роста автомобилизации)! </a:t>
          </a:r>
        </a:p>
      </dsp:txBody>
      <dsp:txXfrm>
        <a:off x="797271" y="678699"/>
        <a:ext cx="9739526" cy="4701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89BEC-3026-4398-BB2C-5549977A8B05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70E1B-9B0C-4691-AA3D-7F05DCB1F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5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otes Placeholder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BB0D-0787-4AA2-9940-C79CC39B4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A0B506-F10F-42FB-9F31-F8565AA5D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E1A7A6-C7F4-4D7E-B35C-C590A0CD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6BFA6-CEFC-4A57-8AE5-157ED090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8A50E-08DB-4F5F-8C8B-49CC6047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5AFA6-2B38-4268-82E0-41BD1548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6CE03C-5144-4995-8370-5686379D5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5AD28-CC53-467B-997D-36610B47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543D6-06C5-488B-BD4B-97FD7CDA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2A740-0B89-4C3F-9B95-9B48DE4D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7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97DF04-C4CD-4F2A-B82D-9CA06BEB8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D1CE80-879D-4870-9D9A-93F862C04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C496C1-3678-4E3A-9B44-33E169A3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0195F-41FA-4E80-8232-E3C3C1C1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FC7D2-A5AF-445F-97D2-5839D4C9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4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EFA3B727-06A0-4882-A8DA-F2FB06A009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2110F4FD-F32C-47F6-9C65-78300E1AD7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88FF-3D4D-4644-A20E-66625798B4C0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D224126F-27A4-4236-980C-1D03C893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D8F9-BB97-4BEC-B3AA-9F601744EC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98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0B23FC3A-5B14-4EB9-9511-D6686298B6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97A726C8-6096-4D8C-97D4-66FB71A9C1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8D83-5F6A-44A6-BB0F-1E50719660C7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0D581E8-B772-4FCC-8FC9-692838C1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951B3-7808-430E-B6BC-0169FD018B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15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24460"/>
            <a:fld id="{81D60167-4931-47E6-BA6A-407CBD079E47}" type="slidenum">
              <a:rPr lang="ru-RU" smtClean="0"/>
              <a:pPr marL="12446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004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380" y="218908"/>
            <a:ext cx="11551241" cy="36933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-7250012"/>
            <a:ext cx="11523135" cy="7681812"/>
          </a:xfrm>
          <a:prstGeom prst="rect">
            <a:avLst/>
          </a:prstGeo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440634"/>
            <a:ext cx="11520000" cy="18466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25"/>
              </a:spcBef>
              <a:defRPr sz="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418751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EF603-60FD-44C7-AC8C-81E3EBBB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28DE9-12A1-4FBF-8C0D-FAD301D4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C8818E-AAA9-46CD-A4E8-C295D230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ECEE5-4DA2-4E5A-B876-65FBB877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4FC99-FFFC-4053-87EA-4828F5EC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4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0A757-9BED-47FA-BAE8-EFE4A95F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CA0705-E5B0-4807-9946-30F2BCC5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79618-FC76-4DFD-A14C-FD2E3D61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9DE47-6855-41E7-AF11-CDA074B2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0DE13-5150-4943-88F5-31E96F70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4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3625F-22E8-49C5-A4C4-A2229253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56681-40CF-46FF-8648-F4B9E7093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929325-49A5-4E75-8852-B127C6EF9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46F121-555A-405E-81FB-8D703AB1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3F052B-7F69-4E91-81B2-210C8847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232EF-9788-4AB4-8AAB-C95B0901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2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70EAB-04AD-4152-BAEE-C25489E4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2D603A-F9E7-4146-BE91-814FEE3A9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6EB677-080D-47E8-A2B0-E899AD3A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A8AD05-04B7-4940-8F09-419BECBC6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D7D0D7-BDB6-4977-852A-D12D264EC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F92709-354A-4536-8C21-7770E0E2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989324-EF11-46CE-86EA-48046A43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F25B83-E3A2-491D-B5B1-1799C944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4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DEC5B-1750-4CF0-9D61-BF63E02D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67B024-D8BB-46F0-8FD3-698ABF79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6CE9D4-1096-4CD5-9E50-192E2D3E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BF7BAF-4B27-4059-AF3A-5AFFA6C2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3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16D3E5-D743-4EE9-9224-E2CD9119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E7D418-77D1-412F-BAC7-81229170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3E2ABF-EF63-4A3E-8F08-F667FAFA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6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E2BB7-4744-4004-9434-3A330401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CCAF8-F59D-4271-BCD1-8ED341EA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79D619-9B2F-42FE-A118-D54023BEA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439EB8-2D2B-4CC2-996A-1CE8F1B7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E710A0-DF0D-4242-9750-6A39BE8E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7F7E31-A957-4737-AFB4-83A23DD9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8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7073E-B76E-4E48-8121-81A6B944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FD32C6-13E4-483F-893F-3459F5039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78861D-A255-4F68-B60C-F4C18754E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31E849-9D53-450A-81C0-56401346D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E6ED55-51D2-42BD-89D7-5AA95562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6BBBA-4851-490E-851E-3DCA8635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7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636E0-98BE-43A4-B227-C625AA4D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CAFDF2-FA3E-484F-A530-3AE477168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60B15-519A-4247-92EC-AA4C244E8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C6C0-3684-44F2-A305-403D097EA2B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B128F8-6695-479F-A4A7-44F8DA73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C9A58A-DB6B-4B5A-9ED5-B230859D2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B2FA3-5420-4208-B69C-62589DF03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9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ru/url?sa=i&amp;rct=j&amp;q=&amp;esrc=s&amp;frm=1&amp;source=images&amp;cd=&amp;cad=rja&amp;docid=CIL2l4F87dOTuM&amp;tbnid=ZxhuZObNeUyX_M:&amp;ved=0CAUQjRw&amp;url=http://inhabitat.com/transportation-tuesday-mits-stackable-city-car/transportation-tuesday-mit-stackable-city-car-folding-city-car-green-public-transportation-car-sharing-city-car-mit-electric-lithium-ion-battery-batteries-last-mile-public-transport-car/&amp;ei=prUsUqSCHKa84AT-qoGQDQ&amp;bvm=bv.51773540,d.bGE&amp;psig=AFQjCNEHs37Cr6dVCJ_fR9dbs46uZINTFQ&amp;ust=137874814418097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ru/url?sa=i&amp;rct=j&amp;q=&amp;esrc=s&amp;source=images&amp;cd=&amp;cad=rja&amp;uact=8&amp;ved=2ahUKEwjwuMam6Y3hAhWs5KYKHXkEAFsQjRx6BAgBEAU&amp;url=https://www.hoeghautoliners.com/trade-routes&amp;psig=AOvVaw06vHb0DtVuboVa9CCQovNN&amp;ust=1553071754280299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hyperlink" Target="https://www.google.ru/url?sa=i&amp;rct=j&amp;q=&amp;esrc=s&amp;source=images&amp;cd=&amp;cad=rja&amp;uact=8&amp;ved=2ahUKEwiv28eE7Y3hAhUJ0qYKHX59B5AQjRx6BAgBEAU&amp;url=https://www.worldbank.org/en/topic/regional-integration/brief/belt-and-road-initiative&amp;psig=AOvVaw0l39IQfcoKCKK-85RwxcQ6&amp;ust=155307275153844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804" y="1194438"/>
            <a:ext cx="6096000" cy="2129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b="1" i="1" dirty="0">
                <a:latin typeface="Georgia" panose="02040502050405020303" pitchFamily="18" charset="0"/>
              </a:rPr>
              <a:t>Российская транспортная система в контексте мировых трендов и вызовов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>
                <a:latin typeface="Georgia" panose="02040502050405020303" pitchFamily="18" charset="0"/>
              </a:rPr>
              <a:t>___________________________________</a:t>
            </a:r>
          </a:p>
          <a:p>
            <a:pPr>
              <a:spcBef>
                <a:spcPct val="0"/>
              </a:spcBef>
            </a:pPr>
            <a:r>
              <a:rPr lang="ru-RU" sz="1600" b="1" i="1" dirty="0"/>
              <a:t>Конференция «Бизнес на 100%: операционная эффективность»</a:t>
            </a:r>
          </a:p>
          <a:p>
            <a:pPr>
              <a:spcBef>
                <a:spcPct val="0"/>
              </a:spcBef>
            </a:pPr>
            <a:r>
              <a:rPr lang="ru-RU" sz="1600" b="1" i="1" dirty="0"/>
              <a:t>5 декабря 2019 года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b="1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500" b="1" i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98804" y="3840037"/>
            <a:ext cx="6027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Georgia" panose="02040502050405020303" pitchFamily="18" charset="0"/>
              </a:rPr>
              <a:t>Михаил Блинкин,</a:t>
            </a:r>
            <a:br>
              <a:rPr lang="ru-RU" i="1" dirty="0">
                <a:latin typeface="Georgia" panose="02040502050405020303" pitchFamily="18" charset="0"/>
              </a:rPr>
            </a:br>
            <a:r>
              <a:rPr lang="ru-RU" i="1" dirty="0">
                <a:latin typeface="Georgia" panose="02040502050405020303" pitchFamily="18" charset="0"/>
              </a:rPr>
              <a:t>директор Института экономики </a:t>
            </a:r>
          </a:p>
          <a:p>
            <a:r>
              <a:rPr lang="ru-RU" i="1" dirty="0">
                <a:latin typeface="Georgia" panose="02040502050405020303" pitchFamily="18" charset="0"/>
              </a:rPr>
              <a:t>транспорта и транспортной политики </a:t>
            </a:r>
          </a:p>
          <a:p>
            <a:r>
              <a:rPr lang="ru-RU" i="1" dirty="0">
                <a:latin typeface="Georgia" panose="02040502050405020303" pitchFamily="18" charset="0"/>
              </a:rPr>
              <a:t>Национального исследовательского университета </a:t>
            </a:r>
            <a:br>
              <a:rPr lang="ru-RU" i="1" dirty="0">
                <a:latin typeface="Georgia" panose="02040502050405020303" pitchFamily="18" charset="0"/>
              </a:rPr>
            </a:br>
            <a:r>
              <a:rPr lang="ru-RU" i="1" dirty="0">
                <a:latin typeface="Georgia" panose="02040502050405020303" pitchFamily="18" charset="0"/>
              </a:rPr>
              <a:t>«Высшая школа экономики»</a:t>
            </a:r>
            <a:endParaRPr lang="ru-RU" dirty="0"/>
          </a:p>
        </p:txBody>
      </p:sp>
      <p:pic>
        <p:nvPicPr>
          <p:cNvPr id="6" name="Picture 2" descr="C:\Users\1\AppData\Local\Microsoft\Windows\Temporary Internet Files\Content.Outlook\JE9NSQ5R\ЛОГО_ВШЭ+ИЭТТ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45" y="5079056"/>
            <a:ext cx="3284738" cy="1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10CBDA-382C-4131-BD51-654738B68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009" y="4641180"/>
            <a:ext cx="1733550" cy="323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59F1B9-523D-42C1-98CF-A2FEABB11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699" y="2820769"/>
            <a:ext cx="1733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1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3F987D43-6ABD-4807-8AA7-5DA1C0D385E1}"/>
              </a:ext>
            </a:extLst>
          </p:cNvPr>
          <p:cNvGraphicFramePr>
            <a:graphicFrameLocks/>
          </p:cNvGraphicFramePr>
          <p:nvPr/>
        </p:nvGraphicFramePr>
        <p:xfrm>
          <a:off x="2580662" y="3894738"/>
          <a:ext cx="3458618" cy="103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381D0AE-CC85-47A8-97FF-829FF741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1" y="218908"/>
            <a:ext cx="10234567" cy="969496"/>
          </a:xfrm>
        </p:spPr>
        <p:txBody>
          <a:bodyPr/>
          <a:lstStyle/>
          <a:p>
            <a:r>
              <a:rPr lang="ru-RU" altLang="ru-RU" sz="2100" i="1" dirty="0">
                <a:latin typeface="+mn-lt"/>
                <a:ea typeface="MS PGothic" panose="020B0600070205080204" pitchFamily="34" charset="-128"/>
              </a:rPr>
              <a:t>Для </a:t>
            </a:r>
            <a:r>
              <a:rPr lang="ru-RU" sz="2100" i="1" dirty="0" err="1">
                <a:latin typeface="+mn-lt"/>
                <a:ea typeface="MS PGothic" panose="020B0600070205080204" pitchFamily="34" charset="-128"/>
              </a:rPr>
              <a:t>Self-Driving</a:t>
            </a:r>
            <a:r>
              <a:rPr lang="ru-RU" sz="2100" i="1" dirty="0">
                <a:latin typeface="+mn-lt"/>
                <a:ea typeface="MS PGothic" panose="020B0600070205080204" pitchFamily="34" charset="-128"/>
              </a:rPr>
              <a:t> </a:t>
            </a:r>
            <a:r>
              <a:rPr lang="ru-RU" sz="2100" i="1" dirty="0" err="1">
                <a:latin typeface="+mn-lt"/>
                <a:ea typeface="MS PGothic" panose="020B0600070205080204" pitchFamily="34" charset="-128"/>
              </a:rPr>
              <a:t>Trucks</a:t>
            </a:r>
            <a:r>
              <a:rPr lang="en-US" altLang="ru-RU" sz="2100" i="1" dirty="0">
                <a:latin typeface="+mn-lt"/>
                <a:ea typeface="MS PGothic" panose="020B0600070205080204" pitchFamily="34" charset="-128"/>
              </a:rPr>
              <a:t> </a:t>
            </a:r>
            <a:r>
              <a:rPr lang="ru-RU" altLang="ru-RU" sz="2100" i="1" dirty="0">
                <a:latin typeface="+mn-lt"/>
                <a:ea typeface="MS PGothic" panose="020B0600070205080204" pitchFamily="34" charset="-128"/>
              </a:rPr>
              <a:t>(и многих прочих</a:t>
            </a:r>
            <a:r>
              <a:rPr lang="en-US" altLang="ru-RU" sz="2100" i="1" dirty="0">
                <a:latin typeface="+mn-lt"/>
                <a:ea typeface="MS PGothic" panose="020B0600070205080204" pitchFamily="34" charset="-128"/>
              </a:rPr>
              <a:t> </a:t>
            </a:r>
            <a:r>
              <a:rPr lang="ru-RU" altLang="ru-RU" sz="2100" i="1" dirty="0">
                <a:latin typeface="+mn-lt"/>
                <a:ea typeface="MS PGothic" panose="020B0600070205080204" pitchFamily="34" charset="-128"/>
              </a:rPr>
              <a:t>задач</a:t>
            </a:r>
            <a:r>
              <a:rPr lang="en-US" altLang="ru-RU" sz="2100" i="1" dirty="0">
                <a:latin typeface="+mn-lt"/>
                <a:ea typeface="MS PGothic" panose="020B0600070205080204" pitchFamily="34" charset="-128"/>
              </a:rPr>
              <a:t>!</a:t>
            </a:r>
            <a:r>
              <a:rPr lang="ru-RU" altLang="ru-RU" sz="2100" i="1" dirty="0">
                <a:latin typeface="+mn-lt"/>
                <a:ea typeface="MS PGothic" panose="020B0600070205080204" pitchFamily="34" charset="-128"/>
              </a:rPr>
              <a:t>) необходима каркасная сеть автомагистралей и скоростных автомобильных дорог. В России этот каркас  находится в зачаточном состоянии…</a:t>
            </a:r>
            <a:endParaRPr lang="ru-RU" sz="2100" i="1" dirty="0">
              <a:latin typeface="+mn-lt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DE11DE1-35D7-441E-9298-A5BF803B2E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522441"/>
              </p:ext>
            </p:extLst>
          </p:nvPr>
        </p:nvGraphicFramePr>
        <p:xfrm>
          <a:off x="1082181" y="1340369"/>
          <a:ext cx="4407430" cy="457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D85A2C4-479E-473D-937F-D5F00C696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907824"/>
              </p:ext>
            </p:extLst>
          </p:nvPr>
        </p:nvGraphicFramePr>
        <p:xfrm>
          <a:off x="5663951" y="1340369"/>
          <a:ext cx="5652797" cy="457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8913CD3-A557-404A-94C3-31793B012E2A}"/>
              </a:ext>
            </a:extLst>
          </p:cNvPr>
          <p:cNvSpPr txBox="1"/>
          <p:nvPr/>
        </p:nvSpPr>
        <p:spPr>
          <a:xfrm>
            <a:off x="1082182" y="6318410"/>
            <a:ext cx="6544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 данных: </a:t>
            </a:r>
            <a:r>
              <a:rPr lang="en-US" sz="1000" dirty="0"/>
              <a:t>IRF (</a:t>
            </a:r>
            <a:r>
              <a:rPr lang="en-US" sz="1000" dirty="0">
                <a:cs typeface="Arial" panose="020B0604020202020204" pitchFamily="34" charset="0"/>
              </a:rPr>
              <a:t>International Road Federation)</a:t>
            </a:r>
            <a:r>
              <a:rPr lang="ru-RU" sz="1000" dirty="0">
                <a:cs typeface="Arial" panose="020B0604020202020204" pitchFamily="34" charset="0"/>
              </a:rPr>
              <a:t>. Обработка автора </a:t>
            </a:r>
            <a:r>
              <a:rPr lang="ru-RU" sz="1000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E144-EE33-44D9-A454-97B3CDDC64DD}"/>
              </a:ext>
            </a:extLst>
          </p:cNvPr>
          <p:cNvSpPr txBox="1"/>
          <p:nvPr/>
        </p:nvSpPr>
        <p:spPr>
          <a:xfrm>
            <a:off x="7752184" y="2564905"/>
            <a:ext cx="2448272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i="1" dirty="0"/>
              <a:t>Реализация «Комплексного плана…»  увеличит российский показатель к 2024 году на 826 км…</a:t>
            </a:r>
          </a:p>
        </p:txBody>
      </p:sp>
      <p:pic>
        <p:nvPicPr>
          <p:cNvPr id="10" name="Picture 2" descr="C:\Users\1\AppData\Local\Microsoft\Windows\Temporary Internet Files\Content.Outlook\JE9NSQ5R\ЛОГО_ВШЭ+ИЭТТП.png">
            <a:extLst>
              <a:ext uri="{FF2B5EF4-FFF2-40B4-BE49-F238E27FC236}">
                <a16:creationId xmlns:a16="http://schemas.microsoft.com/office/drawing/2014/main" id="{EB4A77FF-37EC-401E-A207-4B9DA801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115" y="6207430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5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18960F8-DDCE-49BA-A34D-9EA48C74B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371740"/>
              </p:ext>
            </p:extLst>
          </p:nvPr>
        </p:nvGraphicFramePr>
        <p:xfrm>
          <a:off x="1057013" y="1384184"/>
          <a:ext cx="9237211" cy="516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0663FAC-9B25-4BFA-909E-97001F34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br>
              <a:rPr lang="ru-RU" sz="27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тренд в сегменте дальнего пассажирского сообщения. Скоростные системы на обособленных путевых конструкциях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C:\Users\1\AppData\Local\Microsoft\Windows\Temporary Internet Files\Content.Outlook\JE9NSQ5R\ЛОГО_ВШЭ+ИЭТТП.png">
            <a:extLst>
              <a:ext uri="{FF2B5EF4-FFF2-40B4-BE49-F238E27FC236}">
                <a16:creationId xmlns:a16="http://schemas.microsoft.com/office/drawing/2014/main" id="{1A16C78F-F267-4A6C-99A9-64D2C42E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115" y="6207430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5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59391"/>
            <a:ext cx="9530593" cy="805343"/>
          </a:xfrm>
        </p:spPr>
        <p:txBody>
          <a:bodyPr>
            <a:normAutofit fontScale="90000"/>
          </a:bodyPr>
          <a:lstStyle/>
          <a:p>
            <a:r>
              <a:rPr lang="ru-RU" sz="1950" b="1" i="1" dirty="0"/>
              <a:t>Окружающий мир (Китай, в первую очередь) бурными темпами развивает сегмент </a:t>
            </a:r>
            <a:r>
              <a:rPr lang="en-US" sz="1950" b="1" i="1" dirty="0"/>
              <a:t>HSR</a:t>
            </a:r>
            <a:r>
              <a:rPr lang="ru-RU" sz="1950" b="1" i="1" dirty="0"/>
              <a:t>. 	         Мы, в свою очередь,  много лет обсуждаем перспективы сооружения ВСМ  Москва – Казань  (или Москва -  СПб)…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6BBB096-C944-4231-88EE-972F0C48F9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03306"/>
              </p:ext>
            </p:extLst>
          </p:nvPr>
        </p:nvGraphicFramePr>
        <p:xfrm>
          <a:off x="876991" y="1133489"/>
          <a:ext cx="5461232" cy="377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A8F0A34-29BC-4AF6-829F-21CA844D3EB5}"/>
              </a:ext>
            </a:extLst>
          </p:cNvPr>
          <p:cNvSpPr txBox="1"/>
          <p:nvPr/>
        </p:nvSpPr>
        <p:spPr>
          <a:xfrm>
            <a:off x="849378" y="5349376"/>
            <a:ext cx="5522847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В перспективе ближайшей четверти века пассажирское железнодорожное сообщение (за исключением пригородного-городского) либо перейдет в высокоскоростной  сегмент, либо окончательно проиграет межвидовую конкуренцию…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3BA5AB-2F56-4B3C-A98D-52A3C5A8B7AF}"/>
              </a:ext>
            </a:extLst>
          </p:cNvPr>
          <p:cNvSpPr/>
          <p:nvPr/>
        </p:nvSpPr>
        <p:spPr>
          <a:xfrm rot="10800000" flipV="1">
            <a:off x="876992" y="4924989"/>
            <a:ext cx="72170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Источник: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International Union of Railways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UIC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ru-RU" sz="1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4AFCD8A-D5FE-4FA2-9428-8CF3DFEF2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738455"/>
              </p:ext>
            </p:extLst>
          </p:nvPr>
        </p:nvGraphicFramePr>
        <p:xfrm>
          <a:off x="6451134" y="1133490"/>
          <a:ext cx="5141752" cy="379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F1AE708-46CF-4FF1-9859-F60DF3231DCF}"/>
              </a:ext>
            </a:extLst>
          </p:cNvPr>
          <p:cNvSpPr txBox="1"/>
          <p:nvPr/>
        </p:nvSpPr>
        <p:spPr>
          <a:xfrm>
            <a:off x="6623793" y="5124224"/>
            <a:ext cx="49998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i="1" dirty="0"/>
              <a:t>Зона </a:t>
            </a:r>
            <a:r>
              <a:rPr lang="ru-RU" b="1" i="1" dirty="0" err="1"/>
              <a:t>межмодальной</a:t>
            </a:r>
            <a:r>
              <a:rPr lang="ru-RU" b="1" i="1" dirty="0"/>
              <a:t>  </a:t>
            </a:r>
          </a:p>
          <a:p>
            <a:r>
              <a:rPr lang="ru-RU" b="1" i="1" dirty="0"/>
              <a:t>конкуренции с авиационными лоукостерами (еще один очевидный тренд …)</a:t>
            </a: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CCBA4703-3EA5-4F8E-ACF5-79EBF3F5EF63}"/>
              </a:ext>
            </a:extLst>
          </p:cNvPr>
          <p:cNvSpPr/>
          <p:nvPr/>
        </p:nvSpPr>
        <p:spPr>
          <a:xfrm rot="9936403" flipH="1">
            <a:off x="9474807" y="2297140"/>
            <a:ext cx="1509822" cy="30709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1\AppData\Local\Microsoft\Windows\Temporary Internet Files\Content.Outlook\JE9NSQ5R\ЛОГО_ВШЭ+ИЭТТП.png">
            <a:extLst>
              <a:ext uri="{FF2B5EF4-FFF2-40B4-BE49-F238E27FC236}">
                <a16:creationId xmlns:a16="http://schemas.microsoft.com/office/drawing/2014/main" id="{26FFD66B-2528-4DAD-80C2-B96C779CF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115" y="6207430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4807" y="2303652"/>
            <a:ext cx="613409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34807" y="4015486"/>
            <a:ext cx="613409" cy="274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8172" y="61374"/>
            <a:ext cx="10746298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i="1" spc="-35" dirty="0">
                <a:latin typeface="Calibri"/>
                <a:cs typeface="Calibri"/>
              </a:rPr>
              <a:t>Экзотические </a:t>
            </a:r>
            <a:r>
              <a:rPr sz="2200" i="1" spc="-110" dirty="0">
                <a:latin typeface="Calibri"/>
                <a:cs typeface="Calibri"/>
              </a:rPr>
              <a:t>рецепты: </a:t>
            </a:r>
            <a:r>
              <a:rPr sz="2200" i="1" dirty="0">
                <a:latin typeface="Calibri"/>
                <a:cs typeface="Calibri"/>
              </a:rPr>
              <a:t>"flying </a:t>
            </a:r>
            <a:r>
              <a:rPr sz="2200" i="1" spc="75" dirty="0">
                <a:latin typeface="Calibri"/>
                <a:cs typeface="Calibri"/>
              </a:rPr>
              <a:t>cars”, </a:t>
            </a:r>
            <a:r>
              <a:rPr sz="2200" i="1" spc="-185" dirty="0">
                <a:latin typeface="Calibri"/>
                <a:cs typeface="Calibri"/>
              </a:rPr>
              <a:t>вертолеты  </a:t>
            </a:r>
            <a:r>
              <a:rPr sz="2200" i="1" dirty="0">
                <a:latin typeface="Calibri"/>
                <a:cs typeface="Calibri"/>
              </a:rPr>
              <a:t>индивидуального </a:t>
            </a:r>
            <a:r>
              <a:rPr sz="2200" i="1" spc="5" dirty="0">
                <a:latin typeface="Calibri"/>
                <a:cs typeface="Calibri"/>
              </a:rPr>
              <a:t>пользования,</a:t>
            </a:r>
            <a:r>
              <a:rPr sz="2200" i="1" spc="55" dirty="0">
                <a:latin typeface="Calibri"/>
                <a:cs typeface="Calibri"/>
              </a:rPr>
              <a:t> </a:t>
            </a:r>
            <a:r>
              <a:rPr lang="ru-RU" sz="2200" i="1" spc="55" dirty="0">
                <a:latin typeface="Calibri"/>
                <a:cs typeface="Calibri"/>
              </a:rPr>
              <a:t>дроны – доставщики грузов и т.п. 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6088" y="3911017"/>
            <a:ext cx="2143449" cy="2859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830" y="3866389"/>
            <a:ext cx="4808710" cy="2859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088" y="932688"/>
            <a:ext cx="6273800" cy="2933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19582" y="1143409"/>
            <a:ext cx="5166329" cy="14741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900" i="1" dirty="0">
                <a:latin typeface="Arial"/>
                <a:cs typeface="Arial"/>
              </a:rPr>
              <a:t>Мы можем сколько угодно смеяться  над этими «техническими  игрушками». </a:t>
            </a:r>
            <a:r>
              <a:rPr lang="ru-RU" sz="1900" i="1" dirty="0">
                <a:latin typeface="Arial"/>
                <a:cs typeface="Arial"/>
              </a:rPr>
              <a:t>Но надо иметь в ввиду, что </a:t>
            </a:r>
            <a:r>
              <a:rPr sz="1900" i="1" dirty="0" err="1">
                <a:latin typeface="Arial"/>
                <a:cs typeface="Arial"/>
              </a:rPr>
              <a:t>каретные</a:t>
            </a:r>
            <a:r>
              <a:rPr sz="1900" i="1" dirty="0">
                <a:latin typeface="Arial"/>
                <a:cs typeface="Arial"/>
              </a:rPr>
              <a:t>  </a:t>
            </a:r>
            <a:r>
              <a:rPr sz="1900" i="1" dirty="0" err="1">
                <a:latin typeface="Arial"/>
                <a:cs typeface="Arial"/>
              </a:rPr>
              <a:t>фабриканты</a:t>
            </a:r>
            <a:r>
              <a:rPr sz="1900" i="1" dirty="0">
                <a:latin typeface="Arial"/>
                <a:cs typeface="Arial"/>
              </a:rPr>
              <a:t> </a:t>
            </a:r>
            <a:r>
              <a:rPr lang="ru-RU" sz="1900" i="1" dirty="0">
                <a:latin typeface="Arial"/>
                <a:cs typeface="Arial"/>
              </a:rPr>
              <a:t>весело с</a:t>
            </a:r>
            <a:r>
              <a:rPr sz="1900" i="1" dirty="0" err="1">
                <a:latin typeface="Arial"/>
                <a:cs typeface="Arial"/>
              </a:rPr>
              <a:t>меялись</a:t>
            </a:r>
            <a:r>
              <a:rPr sz="1900" i="1" dirty="0">
                <a:latin typeface="Arial"/>
                <a:cs typeface="Arial"/>
              </a:rPr>
              <a:t> </a:t>
            </a:r>
            <a:r>
              <a:rPr sz="1900" i="1" dirty="0" err="1">
                <a:latin typeface="Arial"/>
                <a:cs typeface="Arial"/>
              </a:rPr>
              <a:t>над</a:t>
            </a:r>
            <a:r>
              <a:rPr lang="ru-RU" sz="1900" i="1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«примусами» Генри Форда 120 лет  назад …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11" name="Рисунок 10" descr="drone delivery">
            <a:extLst>
              <a:ext uri="{FF2B5EF4-FFF2-40B4-BE49-F238E27FC236}">
                <a16:creationId xmlns:a16="http://schemas.microsoft.com/office/drawing/2014/main" id="{4070B9C3-D703-4503-84B3-132622F1E71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40" y="2902591"/>
            <a:ext cx="4022942" cy="386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65FE5-EDE1-4A02-A735-483CC131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94" y="0"/>
            <a:ext cx="10515600" cy="669956"/>
          </a:xfrm>
        </p:spPr>
        <p:txBody>
          <a:bodyPr>
            <a:normAutofit/>
          </a:bodyPr>
          <a:lstStyle/>
          <a:p>
            <a:r>
              <a:rPr lang="en-US" sz="2200" spc="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spc="7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spc="8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spc="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65" dirty="0">
                <a:latin typeface="Arial" panose="020B0604020202020204" pitchFamily="34" charset="0"/>
                <a:cs typeface="Arial" panose="020B0604020202020204" pitchFamily="34" charset="0"/>
              </a:rPr>
              <a:t>lity</a:t>
            </a:r>
            <a:r>
              <a:rPr lang="en-US" sz="22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120" dirty="0"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r>
              <a:rPr lang="en-US" sz="22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spc="180" dirty="0">
                <a:latin typeface="Arial" panose="020B0604020202020204" pitchFamily="34" charset="0"/>
                <a:cs typeface="Arial" panose="020B0604020202020204" pitchFamily="34" charset="0"/>
              </a:rPr>
              <a:t>применительно к городам…</a:t>
            </a:r>
            <a:endParaRPr lang="ru-RU" sz="22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179CD83-A485-421A-84AA-B07A9EE67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626934"/>
              </p:ext>
            </p:extLst>
          </p:nvPr>
        </p:nvGraphicFramePr>
        <p:xfrm>
          <a:off x="316871" y="669957"/>
          <a:ext cx="11625988" cy="600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6">
            <a:extLst>
              <a:ext uri="{FF2B5EF4-FFF2-40B4-BE49-F238E27FC236}">
                <a16:creationId xmlns:a16="http://schemas.microsoft.com/office/drawing/2014/main" id="{B7F0318F-ED35-4821-89CC-34AFCC17DB78}"/>
              </a:ext>
            </a:extLst>
          </p:cNvPr>
          <p:cNvSpPr/>
          <p:nvPr/>
        </p:nvSpPr>
        <p:spPr>
          <a:xfrm>
            <a:off x="368473" y="6274308"/>
            <a:ext cx="195071" cy="321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97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Схема 3"/>
              <p:cNvGraphicFramePr/>
              <p:nvPr/>
            </p:nvGraphicFramePr>
            <p:xfrm>
              <a:off x="888763" y="495656"/>
              <a:ext cx="10391795" cy="56121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Схема 3"/>
              <p:cNvGraphicFramePr/>
              <p:nvPr/>
            </p:nvGraphicFramePr>
            <p:xfrm>
              <a:off x="888763" y="495656"/>
              <a:ext cx="10391795" cy="56121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04673" y="1862983"/>
                <a:ext cx="5486749" cy="66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количество квадратных  метров асфальта 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численность парка авт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о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мобилей 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73" y="1862983"/>
                <a:ext cx="5486749" cy="6650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Users\1\AppData\Local\Microsoft\Windows\Temporary Internet Files\Content.Outlook\JE9NSQ5R\ЛОГО_ВШЭ+ИЭТТП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" y="6101698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47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D377008-F739-4B92-81E9-09ECF6E66095}"/>
              </a:ext>
            </a:extLst>
          </p:cNvPr>
          <p:cNvGraphicFramePr/>
          <p:nvPr/>
        </p:nvGraphicFramePr>
        <p:xfrm>
          <a:off x="752030" y="341832"/>
          <a:ext cx="11126624" cy="634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1\AppData\Local\Microsoft\Windows\Temporary Internet Files\Content.Outlook\JE9NSQ5R\ЛОГО_ВШЭ+ИЭТТ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192"/>
            <a:ext cx="1382956" cy="5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3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D377008-F739-4B92-81E9-09ECF6E6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87508"/>
              </p:ext>
            </p:extLst>
          </p:nvPr>
        </p:nvGraphicFramePr>
        <p:xfrm>
          <a:off x="752029" y="151076"/>
          <a:ext cx="11174927" cy="654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68624" y="5117972"/>
            <a:ext cx="3802382" cy="161280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2" descr="C:\Users\1\AppData\Local\Microsoft\Windows\Temporary Internet Files\Content.Outlook\JE9NSQ5R\ЛОГО_ВШЭ+ИЭТТ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" y="6101698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2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BF856A-2EFA-46AF-B9A6-03E28EBB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98783"/>
            <a:ext cx="10852868" cy="126425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Переход к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Mobility 4.0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городах вызовет коренную реформацию форматов транспортного и потребительского поведения, владения и пользования транспортными средствами, моделей застройки и землепользования …</a:t>
            </a:r>
            <a:endParaRPr lang="ru-RU" sz="2400" dirty="0"/>
          </a:p>
        </p:txBody>
      </p:sp>
      <p:pic>
        <p:nvPicPr>
          <p:cNvPr id="12" name="Picture 2" descr="https://encrypted-tbn2.gstatic.com/images?q=tbn:ANd9GcS0IRzVWx8EnmY8ikAE1I1uzlUcbZbjAPTZSx3HpGlzbUPhG5RNNQ">
            <a:hlinkClick r:id="rId2"/>
            <a:extLst>
              <a:ext uri="{FF2B5EF4-FFF2-40B4-BE49-F238E27FC236}">
                <a16:creationId xmlns:a16="http://schemas.microsoft.com/office/drawing/2014/main" id="{4C546733-1021-41CB-8B5C-3552A6B4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37" y="1571272"/>
            <a:ext cx="2957222" cy="194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8CCAF58-6D24-4CE7-8772-F1BC5AB968DB}"/>
              </a:ext>
            </a:extLst>
          </p:cNvPr>
          <p:cNvSpPr/>
          <p:nvPr/>
        </p:nvSpPr>
        <p:spPr>
          <a:xfrm>
            <a:off x="8452237" y="3624013"/>
            <a:ext cx="2957222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Роботизированная «тележка» без проблем подъедет к клиенту (медленно, аккуратно, на небольшое расстояние…), но вряд ли будет катать его по всему городу.</a:t>
            </a:r>
          </a:p>
          <a:p>
            <a:r>
              <a:rPr lang="en-US" dirty="0"/>
              <a:t>“… a</a:t>
            </a:r>
            <a:r>
              <a:rPr lang="en-US" i="1" dirty="0">
                <a:cs typeface="Times New Roman" pitchFamily="18" charset="0"/>
              </a:rPr>
              <a:t> Car that is Self-Driving, Smart-Parking … and Owned by No-One”. 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544436"/>
              </p:ext>
            </p:extLst>
          </p:nvPr>
        </p:nvGraphicFramePr>
        <p:xfrm>
          <a:off x="538843" y="1706336"/>
          <a:ext cx="7200899" cy="415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bject 11"/>
          <p:cNvSpPr>
            <a:spLocks noChangeArrowheads="1"/>
          </p:cNvSpPr>
          <p:nvPr/>
        </p:nvSpPr>
        <p:spPr bwMode="auto">
          <a:xfrm>
            <a:off x="215901" y="6399213"/>
            <a:ext cx="260351" cy="3222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618" y="219076"/>
            <a:ext cx="11552767" cy="434975"/>
          </a:xfrm>
        </p:spPr>
        <p:txBody>
          <a:bodyPr tIns="95377" rtlCol="0">
            <a:normAutofit fontScale="90000"/>
          </a:bodyPr>
          <a:lstStyle/>
          <a:p>
            <a:pPr marL="12700">
              <a:lnSpc>
                <a:spcPct val="100000"/>
              </a:lnSpc>
              <a:defRPr/>
            </a:pPr>
            <a:r>
              <a:rPr lang="ru-RU" sz="2200" b="1" spc="95" dirty="0">
                <a:latin typeface="+mn-lt"/>
                <a:cs typeface="Arial" pitchFamily="34" charset="0"/>
              </a:rPr>
              <a:t>Распределение городского пространства: более-менее понятно, как это распределение изменится в будущем…</a:t>
            </a:r>
            <a:endParaRPr sz="2200" b="1" spc="85" dirty="0">
              <a:latin typeface="+mn-lt"/>
              <a:cs typeface="Arial" pitchFamily="34" charset="0"/>
            </a:endParaRPr>
          </a:p>
        </p:txBody>
      </p:sp>
      <p:sp>
        <p:nvSpPr>
          <p:cNvPr id="21507" name="object 3"/>
          <p:cNvSpPr>
            <a:spLocks/>
          </p:cNvSpPr>
          <p:nvPr/>
        </p:nvSpPr>
        <p:spPr bwMode="auto">
          <a:xfrm>
            <a:off x="1047752" y="4718050"/>
            <a:ext cx="9950449" cy="0"/>
          </a:xfrm>
          <a:custGeom>
            <a:avLst/>
            <a:gdLst>
              <a:gd name="T0" fmla="*/ 0 w 7463155"/>
              <a:gd name="T1" fmla="*/ 0 h 635"/>
              <a:gd name="T2" fmla="*/ 7459848 w 7463155"/>
              <a:gd name="T3" fmla="*/ 0 h 6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463155" h="635">
                <a:moveTo>
                  <a:pt x="0" y="0"/>
                </a:moveTo>
                <a:lnTo>
                  <a:pt x="7463028" y="507"/>
                </a:lnTo>
              </a:path>
            </a:pathLst>
          </a:custGeom>
          <a:noFill/>
          <a:ln w="102107">
            <a:solidFill>
              <a:srgbClr val="FF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8" name="object 4"/>
          <p:cNvSpPr>
            <a:spLocks/>
          </p:cNvSpPr>
          <p:nvPr/>
        </p:nvSpPr>
        <p:spPr bwMode="auto">
          <a:xfrm>
            <a:off x="9677400" y="4603751"/>
            <a:ext cx="304800" cy="227013"/>
          </a:xfrm>
          <a:custGeom>
            <a:avLst/>
            <a:gdLst>
              <a:gd name="T0" fmla="*/ 104177 w 228600"/>
              <a:gd name="T1" fmla="*/ 0 h 226060"/>
              <a:gd name="T2" fmla="*/ 63271 w 228600"/>
              <a:gd name="T3" fmla="*/ 11964 h 226060"/>
              <a:gd name="T4" fmla="*/ 30175 w 228600"/>
              <a:gd name="T5" fmla="*/ 37784 h 226060"/>
              <a:gd name="T6" fmla="*/ 8068 w 228600"/>
              <a:gd name="T7" fmla="*/ 74160 h 226060"/>
              <a:gd name="T8" fmla="*/ 0 w 228600"/>
              <a:gd name="T9" fmla="*/ 117959 h 226060"/>
              <a:gd name="T10" fmla="*/ 196 w 228600"/>
              <a:gd name="T11" fmla="*/ 124955 h 226060"/>
              <a:gd name="T12" fmla="*/ 9802 w 228600"/>
              <a:gd name="T13" fmla="*/ 165473 h 226060"/>
              <a:gd name="T14" fmla="*/ 32612 w 228600"/>
              <a:gd name="T15" fmla="*/ 199122 h 226060"/>
              <a:gd name="T16" fmla="*/ 66907 w 228600"/>
              <a:gd name="T17" fmla="*/ 223172 h 226060"/>
              <a:gd name="T18" fmla="*/ 110968 w 228600"/>
              <a:gd name="T19" fmla="*/ 234892 h 226060"/>
              <a:gd name="T20" fmla="*/ 127528 w 228600"/>
              <a:gd name="T21" fmla="*/ 235587 h 226060"/>
              <a:gd name="T22" fmla="*/ 141467 w 228600"/>
              <a:gd name="T23" fmla="*/ 232998 h 226060"/>
              <a:gd name="T24" fmla="*/ 179012 w 228600"/>
              <a:gd name="T25" fmla="*/ 215352 h 226060"/>
              <a:gd name="T26" fmla="*/ 207848 w 228600"/>
              <a:gd name="T27" fmla="*/ 185033 h 226060"/>
              <a:gd name="T28" fmla="*/ 225021 w 228600"/>
              <a:gd name="T29" fmla="*/ 144768 h 226060"/>
              <a:gd name="T30" fmla="*/ 228529 w 228600"/>
              <a:gd name="T31" fmla="*/ 113750 h 226060"/>
              <a:gd name="T32" fmla="*/ 227187 w 228600"/>
              <a:gd name="T33" fmla="*/ 99341 h 226060"/>
              <a:gd name="T34" fmla="*/ 213597 w 228600"/>
              <a:gd name="T35" fmla="*/ 59891 h 226060"/>
              <a:gd name="T36" fmla="*/ 187224 w 228600"/>
              <a:gd name="T37" fmla="*/ 28299 h 226060"/>
              <a:gd name="T38" fmla="*/ 150081 w 228600"/>
              <a:gd name="T39" fmla="*/ 7392 h 226060"/>
              <a:gd name="T40" fmla="*/ 104177 w 228600"/>
              <a:gd name="T41" fmla="*/ 0 h 2260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600" h="226060">
                <a:moveTo>
                  <a:pt x="104177" y="0"/>
                </a:moveTo>
                <a:lnTo>
                  <a:pt x="63271" y="11471"/>
                </a:lnTo>
                <a:lnTo>
                  <a:pt x="30175" y="36227"/>
                </a:lnTo>
                <a:lnTo>
                  <a:pt x="8068" y="71105"/>
                </a:lnTo>
                <a:lnTo>
                  <a:pt x="0" y="113099"/>
                </a:lnTo>
                <a:lnTo>
                  <a:pt x="196" y="119808"/>
                </a:lnTo>
                <a:lnTo>
                  <a:pt x="9802" y="158656"/>
                </a:lnTo>
                <a:lnTo>
                  <a:pt x="32612" y="190919"/>
                </a:lnTo>
                <a:lnTo>
                  <a:pt x="66907" y="213978"/>
                </a:lnTo>
                <a:lnTo>
                  <a:pt x="110968" y="225216"/>
                </a:lnTo>
                <a:lnTo>
                  <a:pt x="127528" y="225883"/>
                </a:lnTo>
                <a:lnTo>
                  <a:pt x="141467" y="223398"/>
                </a:lnTo>
                <a:lnTo>
                  <a:pt x="179012" y="206481"/>
                </a:lnTo>
                <a:lnTo>
                  <a:pt x="207848" y="177410"/>
                </a:lnTo>
                <a:lnTo>
                  <a:pt x="225021" y="138803"/>
                </a:lnTo>
                <a:lnTo>
                  <a:pt x="228529" y="109060"/>
                </a:lnTo>
                <a:lnTo>
                  <a:pt x="227187" y="95248"/>
                </a:lnTo>
                <a:lnTo>
                  <a:pt x="213597" y="57426"/>
                </a:lnTo>
                <a:lnTo>
                  <a:pt x="187224" y="27134"/>
                </a:lnTo>
                <a:lnTo>
                  <a:pt x="150081" y="7087"/>
                </a:lnTo>
                <a:lnTo>
                  <a:pt x="1041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9" name="object 5"/>
          <p:cNvSpPr>
            <a:spLocks/>
          </p:cNvSpPr>
          <p:nvPr/>
        </p:nvSpPr>
        <p:spPr bwMode="auto">
          <a:xfrm>
            <a:off x="9677400" y="4603751"/>
            <a:ext cx="304800" cy="227013"/>
          </a:xfrm>
          <a:custGeom>
            <a:avLst/>
            <a:gdLst>
              <a:gd name="T0" fmla="*/ 0 w 228600"/>
              <a:gd name="T1" fmla="*/ 117959 h 226060"/>
              <a:gd name="T2" fmla="*/ 8068 w 228600"/>
              <a:gd name="T3" fmla="*/ 74160 h 226060"/>
              <a:gd name="T4" fmla="*/ 30196 w 228600"/>
              <a:gd name="T5" fmla="*/ 37758 h 226060"/>
              <a:gd name="T6" fmla="*/ 63271 w 228600"/>
              <a:gd name="T7" fmla="*/ 11964 h 226060"/>
              <a:gd name="T8" fmla="*/ 104177 w 228600"/>
              <a:gd name="T9" fmla="*/ 0 h 226060"/>
              <a:gd name="T10" fmla="*/ 120327 w 228600"/>
              <a:gd name="T11" fmla="*/ 784 h 226060"/>
              <a:gd name="T12" fmla="*/ 163535 w 228600"/>
              <a:gd name="T13" fmla="*/ 12999 h 226060"/>
              <a:gd name="T14" fmla="*/ 197311 w 228600"/>
              <a:gd name="T15" fmla="*/ 37784 h 226060"/>
              <a:gd name="T16" fmla="*/ 219647 w 228600"/>
              <a:gd name="T17" fmla="*/ 72310 h 226060"/>
              <a:gd name="T18" fmla="*/ 228529 w 228600"/>
              <a:gd name="T19" fmla="*/ 113750 h 226060"/>
              <a:gd name="T20" fmla="*/ 227642 w 228600"/>
              <a:gd name="T21" fmla="*/ 129607 h 226060"/>
              <a:gd name="T22" fmla="*/ 215015 w 228600"/>
              <a:gd name="T23" fmla="*/ 172578 h 226060"/>
              <a:gd name="T24" fmla="*/ 189738 w 228600"/>
              <a:gd name="T25" fmla="*/ 206520 h 226060"/>
              <a:gd name="T26" fmla="*/ 154767 w 228600"/>
              <a:gd name="T27" fmla="*/ 228691 h 226060"/>
              <a:gd name="T28" fmla="*/ 127528 w 228600"/>
              <a:gd name="T29" fmla="*/ 235587 h 226060"/>
              <a:gd name="T30" fmla="*/ 110968 w 228600"/>
              <a:gd name="T31" fmla="*/ 234892 h 226060"/>
              <a:gd name="T32" fmla="*/ 66907 w 228600"/>
              <a:gd name="T33" fmla="*/ 223172 h 226060"/>
              <a:gd name="T34" fmla="*/ 32612 w 228600"/>
              <a:gd name="T35" fmla="*/ 199122 h 226060"/>
              <a:gd name="T36" fmla="*/ 9802 w 228600"/>
              <a:gd name="T37" fmla="*/ 165473 h 226060"/>
              <a:gd name="T38" fmla="*/ 196 w 228600"/>
              <a:gd name="T39" fmla="*/ 124955 h 226060"/>
              <a:gd name="T40" fmla="*/ 0 w 228600"/>
              <a:gd name="T41" fmla="*/ 117959 h 2260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600" h="226060">
                <a:moveTo>
                  <a:pt x="0" y="113099"/>
                </a:moveTo>
                <a:lnTo>
                  <a:pt x="8068" y="71105"/>
                </a:lnTo>
                <a:lnTo>
                  <a:pt x="30196" y="36201"/>
                </a:lnTo>
                <a:lnTo>
                  <a:pt x="63271" y="11471"/>
                </a:lnTo>
                <a:lnTo>
                  <a:pt x="104177" y="0"/>
                </a:lnTo>
                <a:lnTo>
                  <a:pt x="120327" y="754"/>
                </a:lnTo>
                <a:lnTo>
                  <a:pt x="163535" y="12463"/>
                </a:lnTo>
                <a:lnTo>
                  <a:pt x="197311" y="36227"/>
                </a:lnTo>
                <a:lnTo>
                  <a:pt x="219647" y="69331"/>
                </a:lnTo>
                <a:lnTo>
                  <a:pt x="228529" y="109060"/>
                </a:lnTo>
                <a:lnTo>
                  <a:pt x="227642" y="124267"/>
                </a:lnTo>
                <a:lnTo>
                  <a:pt x="215015" y="165471"/>
                </a:lnTo>
                <a:lnTo>
                  <a:pt x="189738" y="198012"/>
                </a:lnTo>
                <a:lnTo>
                  <a:pt x="154767" y="219271"/>
                </a:lnTo>
                <a:lnTo>
                  <a:pt x="127528" y="225883"/>
                </a:lnTo>
                <a:lnTo>
                  <a:pt x="110968" y="225216"/>
                </a:lnTo>
                <a:lnTo>
                  <a:pt x="66907" y="213978"/>
                </a:lnTo>
                <a:lnTo>
                  <a:pt x="32612" y="190919"/>
                </a:lnTo>
                <a:lnTo>
                  <a:pt x="9802" y="158656"/>
                </a:lnTo>
                <a:lnTo>
                  <a:pt x="196" y="119808"/>
                </a:lnTo>
                <a:lnTo>
                  <a:pt x="0" y="113099"/>
                </a:lnTo>
                <a:close/>
              </a:path>
            </a:pathLst>
          </a:custGeom>
          <a:noFill/>
          <a:ln w="76200">
            <a:solidFill>
              <a:srgbClr val="FF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0" name="object 6"/>
          <p:cNvSpPr>
            <a:spLocks/>
          </p:cNvSpPr>
          <p:nvPr/>
        </p:nvSpPr>
        <p:spPr bwMode="auto">
          <a:xfrm>
            <a:off x="1801284" y="4603751"/>
            <a:ext cx="302683" cy="227013"/>
          </a:xfrm>
          <a:custGeom>
            <a:avLst/>
            <a:gdLst>
              <a:gd name="T0" fmla="*/ 102518 w 227330"/>
              <a:gd name="T1" fmla="*/ 0 h 226695"/>
              <a:gd name="T2" fmla="*/ 62231 w 227330"/>
              <a:gd name="T3" fmla="*/ 11494 h 226695"/>
              <a:gd name="T4" fmla="*/ 29649 w 227330"/>
              <a:gd name="T5" fmla="*/ 36557 h 226695"/>
              <a:gd name="T6" fmla="*/ 7852 w 227330"/>
              <a:gd name="T7" fmla="*/ 72027 h 226695"/>
              <a:gd name="T8" fmla="*/ 83 w 227330"/>
              <a:gd name="T9" fmla="*/ 111834 h 226695"/>
              <a:gd name="T10" fmla="*/ 0 w 227330"/>
              <a:gd name="T11" fmla="*/ 119607 h 226695"/>
              <a:gd name="T12" fmla="*/ 1393 w 227330"/>
              <a:gd name="T13" fmla="*/ 133531 h 226695"/>
              <a:gd name="T14" fmla="*/ 14892 w 227330"/>
              <a:gd name="T15" fmla="*/ 171632 h 226695"/>
              <a:gd name="T16" fmla="*/ 40942 w 227330"/>
              <a:gd name="T17" fmla="*/ 202113 h 226695"/>
              <a:gd name="T18" fmla="*/ 77720 w 227330"/>
              <a:gd name="T19" fmla="*/ 222239 h 226695"/>
              <a:gd name="T20" fmla="*/ 123391 w 227330"/>
              <a:gd name="T21" fmla="*/ 229283 h 226695"/>
              <a:gd name="T22" fmla="*/ 137225 w 227330"/>
              <a:gd name="T23" fmla="*/ 226916 h 226695"/>
              <a:gd name="T24" fmla="*/ 174512 w 227330"/>
              <a:gd name="T25" fmla="*/ 210049 h 226695"/>
              <a:gd name="T26" fmla="*/ 203184 w 227330"/>
              <a:gd name="T27" fmla="*/ 180727 h 226695"/>
              <a:gd name="T28" fmla="*/ 220280 w 227330"/>
              <a:gd name="T29" fmla="*/ 141769 h 226695"/>
              <a:gd name="T30" fmla="*/ 223787 w 227330"/>
              <a:gd name="T31" fmla="*/ 111834 h 226695"/>
              <a:gd name="T32" fmla="*/ 222597 w 227330"/>
              <a:gd name="T33" fmla="*/ 97699 h 226695"/>
              <a:gd name="T34" fmla="*/ 209531 w 227330"/>
              <a:gd name="T35" fmla="*/ 58957 h 226695"/>
              <a:gd name="T36" fmla="*/ 183802 w 227330"/>
              <a:gd name="T37" fmla="*/ 27894 h 226695"/>
              <a:gd name="T38" fmla="*/ 147451 w 227330"/>
              <a:gd name="T39" fmla="*/ 7303 h 226695"/>
              <a:gd name="T40" fmla="*/ 102518 w 227330"/>
              <a:gd name="T41" fmla="*/ 0 h 2266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7330" h="226695">
                <a:moveTo>
                  <a:pt x="103963" y="0"/>
                </a:moveTo>
                <a:lnTo>
                  <a:pt x="63108" y="11334"/>
                </a:lnTo>
                <a:lnTo>
                  <a:pt x="30069" y="36047"/>
                </a:lnTo>
                <a:lnTo>
                  <a:pt x="7962" y="71024"/>
                </a:lnTo>
                <a:lnTo>
                  <a:pt x="83" y="110277"/>
                </a:lnTo>
                <a:lnTo>
                  <a:pt x="0" y="117942"/>
                </a:lnTo>
                <a:lnTo>
                  <a:pt x="1413" y="131672"/>
                </a:lnTo>
                <a:lnTo>
                  <a:pt x="15102" y="169244"/>
                </a:lnTo>
                <a:lnTo>
                  <a:pt x="41520" y="199299"/>
                </a:lnTo>
                <a:lnTo>
                  <a:pt x="78815" y="219146"/>
                </a:lnTo>
                <a:lnTo>
                  <a:pt x="125131" y="226092"/>
                </a:lnTo>
                <a:lnTo>
                  <a:pt x="139159" y="223757"/>
                </a:lnTo>
                <a:lnTo>
                  <a:pt x="176972" y="207125"/>
                </a:lnTo>
                <a:lnTo>
                  <a:pt x="206048" y="178212"/>
                </a:lnTo>
                <a:lnTo>
                  <a:pt x="223385" y="139796"/>
                </a:lnTo>
                <a:lnTo>
                  <a:pt x="226941" y="110277"/>
                </a:lnTo>
                <a:lnTo>
                  <a:pt x="225735" y="96339"/>
                </a:lnTo>
                <a:lnTo>
                  <a:pt x="212485" y="58136"/>
                </a:lnTo>
                <a:lnTo>
                  <a:pt x="186393" y="27504"/>
                </a:lnTo>
                <a:lnTo>
                  <a:pt x="149530" y="7203"/>
                </a:lnTo>
                <a:lnTo>
                  <a:pt x="1039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1" name="object 7"/>
          <p:cNvSpPr>
            <a:spLocks/>
          </p:cNvSpPr>
          <p:nvPr/>
        </p:nvSpPr>
        <p:spPr bwMode="auto">
          <a:xfrm>
            <a:off x="1801284" y="4603751"/>
            <a:ext cx="302683" cy="227013"/>
          </a:xfrm>
          <a:custGeom>
            <a:avLst/>
            <a:gdLst>
              <a:gd name="T0" fmla="*/ 0 w 227330"/>
              <a:gd name="T1" fmla="*/ 114746 h 226695"/>
              <a:gd name="T2" fmla="*/ 7951 w 227330"/>
              <a:gd name="T3" fmla="*/ 72027 h 226695"/>
              <a:gd name="T4" fmla="*/ 29749 w 227330"/>
              <a:gd name="T5" fmla="*/ 36557 h 226695"/>
              <a:gd name="T6" fmla="*/ 62329 w 227330"/>
              <a:gd name="T7" fmla="*/ 11494 h 226695"/>
              <a:gd name="T8" fmla="*/ 102615 w 227330"/>
              <a:gd name="T9" fmla="*/ 0 h 226695"/>
              <a:gd name="T10" fmla="*/ 118420 w 227330"/>
              <a:gd name="T11" fmla="*/ 785 h 226695"/>
              <a:gd name="T12" fmla="*/ 160721 w 227330"/>
              <a:gd name="T13" fmla="*/ 12831 h 226695"/>
              <a:gd name="T14" fmla="*/ 193758 w 227330"/>
              <a:gd name="T15" fmla="*/ 37222 h 226695"/>
              <a:gd name="T16" fmla="*/ 215492 w 227330"/>
              <a:gd name="T17" fmla="*/ 71157 h 226695"/>
              <a:gd name="T18" fmla="*/ 223884 w 227330"/>
              <a:gd name="T19" fmla="*/ 111834 h 226695"/>
              <a:gd name="T20" fmla="*/ 222994 w 227330"/>
              <a:gd name="T21" fmla="*/ 127129 h 226695"/>
              <a:gd name="T22" fmla="*/ 210413 w 227330"/>
              <a:gd name="T23" fmla="*/ 168674 h 226695"/>
              <a:gd name="T24" fmla="*/ 185271 w 227330"/>
              <a:gd name="T25" fmla="*/ 201519 h 226695"/>
              <a:gd name="T26" fmla="*/ 150526 w 227330"/>
              <a:gd name="T27" fmla="*/ 222850 h 226695"/>
              <a:gd name="T28" fmla="*/ 123491 w 227330"/>
              <a:gd name="T29" fmla="*/ 229283 h 226695"/>
              <a:gd name="T30" fmla="*/ 107391 w 227330"/>
              <a:gd name="T31" fmla="*/ 228557 h 226695"/>
              <a:gd name="T32" fmla="*/ 64481 w 227330"/>
              <a:gd name="T33" fmla="*/ 216848 h 226695"/>
              <a:gd name="T34" fmla="*/ 31074 w 227330"/>
              <a:gd name="T35" fmla="*/ 192968 h 226695"/>
              <a:gd name="T36" fmla="*/ 9003 w 227330"/>
              <a:gd name="T37" fmla="*/ 159644 h 226695"/>
              <a:gd name="T38" fmla="*/ 99 w 227330"/>
              <a:gd name="T39" fmla="*/ 119607 h 226695"/>
              <a:gd name="T40" fmla="*/ 0 w 227330"/>
              <a:gd name="T41" fmla="*/ 114746 h 2266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7330" h="226695">
                <a:moveTo>
                  <a:pt x="0" y="113148"/>
                </a:moveTo>
                <a:lnTo>
                  <a:pt x="8061" y="71024"/>
                </a:lnTo>
                <a:lnTo>
                  <a:pt x="30169" y="36047"/>
                </a:lnTo>
                <a:lnTo>
                  <a:pt x="63207" y="11334"/>
                </a:lnTo>
                <a:lnTo>
                  <a:pt x="104062" y="0"/>
                </a:lnTo>
                <a:lnTo>
                  <a:pt x="120090" y="775"/>
                </a:lnTo>
                <a:lnTo>
                  <a:pt x="162986" y="12651"/>
                </a:lnTo>
                <a:lnTo>
                  <a:pt x="196489" y="36703"/>
                </a:lnTo>
                <a:lnTo>
                  <a:pt x="218530" y="70166"/>
                </a:lnTo>
                <a:lnTo>
                  <a:pt x="227040" y="110277"/>
                </a:lnTo>
                <a:lnTo>
                  <a:pt x="226137" y="125359"/>
                </a:lnTo>
                <a:lnTo>
                  <a:pt x="213379" y="166326"/>
                </a:lnTo>
                <a:lnTo>
                  <a:pt x="187883" y="198714"/>
                </a:lnTo>
                <a:lnTo>
                  <a:pt x="152648" y="219748"/>
                </a:lnTo>
                <a:lnTo>
                  <a:pt x="125231" y="226092"/>
                </a:lnTo>
                <a:lnTo>
                  <a:pt x="108904" y="225376"/>
                </a:lnTo>
                <a:lnTo>
                  <a:pt x="65389" y="213830"/>
                </a:lnTo>
                <a:lnTo>
                  <a:pt x="31514" y="190282"/>
                </a:lnTo>
                <a:lnTo>
                  <a:pt x="9133" y="157422"/>
                </a:lnTo>
                <a:lnTo>
                  <a:pt x="99" y="117942"/>
                </a:lnTo>
                <a:lnTo>
                  <a:pt x="0" y="113148"/>
                </a:lnTo>
                <a:close/>
              </a:path>
            </a:pathLst>
          </a:custGeom>
          <a:noFill/>
          <a:ln w="76200">
            <a:solidFill>
              <a:srgbClr val="FF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1062568" y="4927600"/>
            <a:ext cx="1655233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hangingPunct="1">
              <a:defRPr/>
            </a:pPr>
            <a:r>
              <a:rPr b="1" spc="-50" dirty="0">
                <a:latin typeface="Arial"/>
                <a:cs typeface="Arial"/>
              </a:rPr>
              <a:t>XV</a:t>
            </a:r>
            <a:r>
              <a:rPr b="1" spc="-45" dirty="0">
                <a:latin typeface="Arial"/>
                <a:cs typeface="Arial"/>
              </a:rPr>
              <a:t>II</a:t>
            </a:r>
            <a:r>
              <a:rPr b="1" spc="-50" dirty="0">
                <a:latin typeface="Arial"/>
                <a:cs typeface="Arial"/>
              </a:rPr>
              <a:t>-X</a:t>
            </a:r>
            <a:r>
              <a:rPr b="1" spc="-45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X</a:t>
            </a:r>
            <a:r>
              <a:rPr b="1" spc="-130" dirty="0">
                <a:latin typeface="Arial"/>
                <a:cs typeface="Arial"/>
              </a:rPr>
              <a:t> </a:t>
            </a:r>
            <a:r>
              <a:rPr b="1" spc="-55" dirty="0">
                <a:latin typeface="Arial"/>
                <a:cs typeface="Arial"/>
              </a:rPr>
              <a:t>вв</a:t>
            </a:r>
            <a:r>
              <a:rPr b="1" dirty="0"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3633" y="4927600"/>
            <a:ext cx="1492251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hangingPunct="1">
              <a:defRPr/>
            </a:pPr>
            <a:r>
              <a:rPr b="1" spc="-50" dirty="0">
                <a:latin typeface="Arial"/>
                <a:cs typeface="Arial"/>
              </a:rPr>
              <a:t>XX-XX</a:t>
            </a:r>
            <a:r>
              <a:rPr b="1" dirty="0">
                <a:latin typeface="Arial"/>
                <a:cs typeface="Arial"/>
              </a:rPr>
              <a:t>I</a:t>
            </a:r>
            <a:r>
              <a:rPr b="1" spc="-110" dirty="0">
                <a:latin typeface="Arial"/>
                <a:cs typeface="Arial"/>
              </a:rPr>
              <a:t> </a:t>
            </a:r>
            <a:r>
              <a:rPr b="1" spc="-55" dirty="0">
                <a:latin typeface="Arial"/>
                <a:cs typeface="Arial"/>
              </a:rPr>
              <a:t>вв.</a:t>
            </a:r>
            <a:endParaRPr>
              <a:latin typeface="Arial"/>
              <a:cs typeface="Arial"/>
            </a:endParaRPr>
          </a:p>
        </p:txBody>
      </p:sp>
      <p:sp>
        <p:nvSpPr>
          <p:cNvPr id="21514" name="object 11"/>
          <p:cNvSpPr>
            <a:spLocks noChangeArrowheads="1"/>
          </p:cNvSpPr>
          <p:nvPr/>
        </p:nvSpPr>
        <p:spPr bwMode="auto">
          <a:xfrm>
            <a:off x="215901" y="6399213"/>
            <a:ext cx="260351" cy="3222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altLang="ru-RU"/>
          </a:p>
        </p:txBody>
      </p:sp>
      <p:sp>
        <p:nvSpPr>
          <p:cNvPr id="21515" name="object 12"/>
          <p:cNvSpPr>
            <a:spLocks/>
          </p:cNvSpPr>
          <p:nvPr/>
        </p:nvSpPr>
        <p:spPr bwMode="auto">
          <a:xfrm>
            <a:off x="2667001" y="2552701"/>
            <a:ext cx="622300" cy="473075"/>
          </a:xfrm>
          <a:custGeom>
            <a:avLst/>
            <a:gdLst>
              <a:gd name="T0" fmla="*/ 0 w 467994"/>
              <a:gd name="T1" fmla="*/ 0 h 474344"/>
              <a:gd name="T2" fmla="*/ 4554 w 467994"/>
              <a:gd name="T3" fmla="*/ 387276 h 474344"/>
              <a:gd name="T4" fmla="*/ 17183 w 467994"/>
              <a:gd name="T5" fmla="*/ 387633 h 474344"/>
              <a:gd name="T6" fmla="*/ 29768 w 467994"/>
              <a:gd name="T7" fmla="*/ 388400 h 474344"/>
              <a:gd name="T8" fmla="*/ 67153 w 467994"/>
              <a:gd name="T9" fmla="*/ 393139 h 474344"/>
              <a:gd name="T10" fmla="*/ 103794 w 467994"/>
              <a:gd name="T11" fmla="*/ 401466 h 474344"/>
              <a:gd name="T12" fmla="*/ 139428 w 467994"/>
              <a:gd name="T13" fmla="*/ 413291 h 474344"/>
              <a:gd name="T14" fmla="*/ 173789 w 467994"/>
              <a:gd name="T15" fmla="*/ 428540 h 474344"/>
              <a:gd name="T16" fmla="*/ 206628 w 467994"/>
              <a:gd name="T17" fmla="*/ 447118 h 474344"/>
              <a:gd name="T18" fmla="*/ 227543 w 467994"/>
              <a:gd name="T19" fmla="*/ 461313 h 474344"/>
              <a:gd name="T20" fmla="*/ 455087 w 467994"/>
              <a:gd name="T21" fmla="*/ 147877 h 474344"/>
              <a:gd name="T22" fmla="*/ 414624 w 467994"/>
              <a:gd name="T23" fmla="*/ 120391 h 474344"/>
              <a:gd name="T24" fmla="*/ 372672 w 467994"/>
              <a:gd name="T25" fmla="*/ 95606 h 474344"/>
              <a:gd name="T26" fmla="*/ 329371 w 467994"/>
              <a:gd name="T27" fmla="*/ 73568 h 474344"/>
              <a:gd name="T28" fmla="*/ 284857 w 467994"/>
              <a:gd name="T29" fmla="*/ 54322 h 474344"/>
              <a:gd name="T30" fmla="*/ 239270 w 467994"/>
              <a:gd name="T31" fmla="*/ 37911 h 474344"/>
              <a:gd name="T32" fmla="*/ 192743 w 467994"/>
              <a:gd name="T33" fmla="*/ 24384 h 474344"/>
              <a:gd name="T34" fmla="*/ 145415 w 467994"/>
              <a:gd name="T35" fmla="*/ 13784 h 474344"/>
              <a:gd name="T36" fmla="*/ 97424 w 467994"/>
              <a:gd name="T37" fmla="*/ 6153 h 474344"/>
              <a:gd name="T38" fmla="*/ 48907 w 467994"/>
              <a:gd name="T39" fmla="*/ 1548 h 474344"/>
              <a:gd name="T40" fmla="*/ 24492 w 467994"/>
              <a:gd name="T41" fmla="*/ 388 h 474344"/>
              <a:gd name="T42" fmla="*/ 0 w 467994"/>
              <a:gd name="T43" fmla="*/ 0 h 4743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994" h="474344">
                <a:moveTo>
                  <a:pt x="0" y="0"/>
                </a:moveTo>
                <a:lnTo>
                  <a:pt x="4680" y="397791"/>
                </a:lnTo>
                <a:lnTo>
                  <a:pt x="17656" y="398157"/>
                </a:lnTo>
                <a:lnTo>
                  <a:pt x="30587" y="398945"/>
                </a:lnTo>
                <a:lnTo>
                  <a:pt x="69003" y="403813"/>
                </a:lnTo>
                <a:lnTo>
                  <a:pt x="106651" y="412366"/>
                </a:lnTo>
                <a:lnTo>
                  <a:pt x="143263" y="424516"/>
                </a:lnTo>
                <a:lnTo>
                  <a:pt x="178573" y="440176"/>
                </a:lnTo>
                <a:lnTo>
                  <a:pt x="212315" y="459258"/>
                </a:lnTo>
                <a:lnTo>
                  <a:pt x="233806" y="473837"/>
                </a:lnTo>
                <a:lnTo>
                  <a:pt x="467613" y="151892"/>
                </a:lnTo>
                <a:lnTo>
                  <a:pt x="426036" y="123660"/>
                </a:lnTo>
                <a:lnTo>
                  <a:pt x="382930" y="98202"/>
                </a:lnTo>
                <a:lnTo>
                  <a:pt x="338437" y="75565"/>
                </a:lnTo>
                <a:lnTo>
                  <a:pt x="292699" y="55796"/>
                </a:lnTo>
                <a:lnTo>
                  <a:pt x="245856" y="38941"/>
                </a:lnTo>
                <a:lnTo>
                  <a:pt x="198048" y="25046"/>
                </a:lnTo>
                <a:lnTo>
                  <a:pt x="149418" y="14158"/>
                </a:lnTo>
                <a:lnTo>
                  <a:pt x="100106" y="6323"/>
                </a:lnTo>
                <a:lnTo>
                  <a:pt x="50253" y="1588"/>
                </a:lnTo>
                <a:lnTo>
                  <a:pt x="25167" y="39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/>
          <p:nvPr/>
        </p:nvSpPr>
        <p:spPr>
          <a:xfrm>
            <a:off x="3009901" y="2713038"/>
            <a:ext cx="529167" cy="411162"/>
          </a:xfrm>
          <a:custGeom>
            <a:avLst/>
            <a:gdLst/>
            <a:ahLst/>
            <a:cxnLst/>
            <a:rect l="l" t="t" r="r" b="b"/>
            <a:pathLst>
              <a:path w="397510" h="410210">
                <a:moveTo>
                  <a:pt x="225613" y="0"/>
                </a:moveTo>
                <a:lnTo>
                  <a:pt x="0" y="327927"/>
                </a:lnTo>
                <a:lnTo>
                  <a:pt x="9996" y="335847"/>
                </a:lnTo>
                <a:lnTo>
                  <a:pt x="19721" y="344078"/>
                </a:lnTo>
                <a:lnTo>
                  <a:pt x="47226" y="370574"/>
                </a:lnTo>
                <a:lnTo>
                  <a:pt x="72121" y="399616"/>
                </a:lnTo>
                <a:lnTo>
                  <a:pt x="79817" y="409828"/>
                </a:lnTo>
                <a:lnTo>
                  <a:pt x="397085" y="169830"/>
                </a:lnTo>
                <a:lnTo>
                  <a:pt x="373530" y="139621"/>
                </a:lnTo>
                <a:lnTo>
                  <a:pt x="348595" y="110614"/>
                </a:lnTo>
                <a:lnTo>
                  <a:pt x="322323" y="82858"/>
                </a:lnTo>
                <a:lnTo>
                  <a:pt x="294754" y="56401"/>
                </a:lnTo>
                <a:lnTo>
                  <a:pt x="265929" y="31293"/>
                </a:lnTo>
                <a:lnTo>
                  <a:pt x="235889" y="7583"/>
                </a:lnTo>
                <a:lnTo>
                  <a:pt x="22561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>
              <a:cs typeface="Arial" charset="0"/>
            </a:endParaRPr>
          </a:p>
        </p:txBody>
      </p:sp>
      <p:sp>
        <p:nvSpPr>
          <p:cNvPr id="21517" name="object 14"/>
          <p:cNvSpPr>
            <a:spLocks/>
          </p:cNvSpPr>
          <p:nvPr/>
        </p:nvSpPr>
        <p:spPr bwMode="auto">
          <a:xfrm>
            <a:off x="3009901" y="2713038"/>
            <a:ext cx="529167" cy="411162"/>
          </a:xfrm>
          <a:custGeom>
            <a:avLst/>
            <a:gdLst>
              <a:gd name="T0" fmla="*/ 222035 w 397510"/>
              <a:gd name="T1" fmla="*/ 0 h 410210"/>
              <a:gd name="T2" fmla="*/ 251989 w 397510"/>
              <a:gd name="T3" fmla="*/ 23777 h 410210"/>
              <a:gd name="T4" fmla="*/ 280758 w 397510"/>
              <a:gd name="T5" fmla="*/ 49001 h 410210"/>
              <a:gd name="T6" fmla="*/ 308307 w 397510"/>
              <a:gd name="T7" fmla="*/ 75624 h 410210"/>
              <a:gd name="T8" fmla="*/ 334593 w 397510"/>
              <a:gd name="T9" fmla="*/ 103594 h 410210"/>
              <a:gd name="T10" fmla="*/ 359574 w 397510"/>
              <a:gd name="T11" fmla="*/ 132860 h 410210"/>
              <a:gd name="T12" fmla="*/ 383214 w 397510"/>
              <a:gd name="T13" fmla="*/ 163373 h 410210"/>
              <a:gd name="T14" fmla="*/ 390790 w 397510"/>
              <a:gd name="T15" fmla="*/ 173814 h 410210"/>
              <a:gd name="T16" fmla="*/ 78551 w 397510"/>
              <a:gd name="T17" fmla="*/ 419439 h 410210"/>
              <a:gd name="T18" fmla="*/ 70977 w 397510"/>
              <a:gd name="T19" fmla="*/ 408988 h 410210"/>
              <a:gd name="T20" fmla="*/ 63105 w 397510"/>
              <a:gd name="T21" fmla="*/ 398802 h 410210"/>
              <a:gd name="T22" fmla="*/ 37733 w 397510"/>
              <a:gd name="T23" fmla="*/ 369929 h 410210"/>
              <a:gd name="T24" fmla="*/ 9836 w 397510"/>
              <a:gd name="T25" fmla="*/ 343723 h 410210"/>
              <a:gd name="T26" fmla="*/ 0 w 397510"/>
              <a:gd name="T27" fmla="*/ 335617 h 410210"/>
              <a:gd name="T28" fmla="*/ 222035 w 397510"/>
              <a:gd name="T29" fmla="*/ 0 h 4102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7510" h="410210">
                <a:moveTo>
                  <a:pt x="225613" y="0"/>
                </a:moveTo>
                <a:lnTo>
                  <a:pt x="256049" y="23232"/>
                </a:lnTo>
                <a:lnTo>
                  <a:pt x="285283" y="47879"/>
                </a:lnTo>
                <a:lnTo>
                  <a:pt x="313275" y="73892"/>
                </a:lnTo>
                <a:lnTo>
                  <a:pt x="339985" y="101220"/>
                </a:lnTo>
                <a:lnTo>
                  <a:pt x="365369" y="129816"/>
                </a:lnTo>
                <a:lnTo>
                  <a:pt x="389389" y="159630"/>
                </a:lnTo>
                <a:lnTo>
                  <a:pt x="397085" y="169830"/>
                </a:lnTo>
                <a:lnTo>
                  <a:pt x="79817" y="409828"/>
                </a:lnTo>
                <a:lnTo>
                  <a:pt x="72121" y="399616"/>
                </a:lnTo>
                <a:lnTo>
                  <a:pt x="64121" y="389664"/>
                </a:lnTo>
                <a:lnTo>
                  <a:pt x="38341" y="361449"/>
                </a:lnTo>
                <a:lnTo>
                  <a:pt x="9996" y="335847"/>
                </a:lnTo>
                <a:lnTo>
                  <a:pt x="0" y="327927"/>
                </a:lnTo>
                <a:lnTo>
                  <a:pt x="225613" y="0"/>
                </a:lnTo>
                <a:close/>
              </a:path>
            </a:pathLst>
          </a:custGeom>
          <a:noFill/>
          <a:ln w="198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8" name="object 15"/>
          <p:cNvSpPr>
            <a:spLocks/>
          </p:cNvSpPr>
          <p:nvPr/>
        </p:nvSpPr>
        <p:spPr bwMode="auto">
          <a:xfrm>
            <a:off x="1564217" y="2625726"/>
            <a:ext cx="2123016" cy="1592263"/>
          </a:xfrm>
          <a:custGeom>
            <a:avLst/>
            <a:gdLst>
              <a:gd name="T0" fmla="*/ 746967 w 1591945"/>
              <a:gd name="T1" fmla="*/ 1588 h 1591945"/>
              <a:gd name="T2" fmla="*/ 647600 w 1591945"/>
              <a:gd name="T3" fmla="*/ 14188 h 1591945"/>
              <a:gd name="T4" fmla="*/ 550959 w 1591945"/>
              <a:gd name="T5" fmla="*/ 39021 h 1591945"/>
              <a:gd name="T6" fmla="*/ 458161 w 1591945"/>
              <a:gd name="T7" fmla="*/ 75715 h 1591945"/>
              <a:gd name="T8" fmla="*/ 370343 w 1591945"/>
              <a:gd name="T9" fmla="*/ 123910 h 1591945"/>
              <a:gd name="T10" fmla="*/ 277306 w 1591945"/>
              <a:gd name="T11" fmla="*/ 192766 h 1591945"/>
              <a:gd name="T12" fmla="*/ 187286 w 1591945"/>
              <a:gd name="T13" fmla="*/ 283568 h 1591945"/>
              <a:gd name="T14" fmla="*/ 114448 w 1591945"/>
              <a:gd name="T15" fmla="*/ 385304 h 1591945"/>
              <a:gd name="T16" fmla="*/ 59144 w 1591945"/>
              <a:gd name="T17" fmla="*/ 495695 h 1591945"/>
              <a:gd name="T18" fmla="*/ 21737 w 1591945"/>
              <a:gd name="T19" fmla="*/ 612443 h 1591945"/>
              <a:gd name="T20" fmla="*/ 2609 w 1591945"/>
              <a:gd name="T21" fmla="*/ 733260 h 1591945"/>
              <a:gd name="T22" fmla="*/ 2093 w 1591945"/>
              <a:gd name="T23" fmla="*/ 855857 h 1591945"/>
              <a:gd name="T24" fmla="*/ 20582 w 1591945"/>
              <a:gd name="T25" fmla="*/ 977927 h 1591945"/>
              <a:gd name="T26" fmla="*/ 58428 w 1591945"/>
              <a:gd name="T27" fmla="*/ 1097190 h 1591945"/>
              <a:gd name="T28" fmla="*/ 115983 w 1591945"/>
              <a:gd name="T29" fmla="*/ 1211348 h 1591945"/>
              <a:gd name="T30" fmla="*/ 192844 w 1591945"/>
              <a:gd name="T31" fmla="*/ 1317155 h 1591945"/>
              <a:gd name="T32" fmla="*/ 283636 w 1591945"/>
              <a:gd name="T33" fmla="*/ 1407207 h 1591945"/>
              <a:gd name="T34" fmla="*/ 385381 w 1591945"/>
              <a:gd name="T35" fmla="*/ 1480069 h 1591945"/>
              <a:gd name="T36" fmla="*/ 495772 w 1591945"/>
              <a:gd name="T37" fmla="*/ 1535384 h 1591945"/>
              <a:gd name="T38" fmla="*/ 612520 w 1591945"/>
              <a:gd name="T39" fmla="*/ 1572791 h 1591945"/>
              <a:gd name="T40" fmla="*/ 733337 w 1591945"/>
              <a:gd name="T41" fmla="*/ 1591920 h 1591945"/>
              <a:gd name="T42" fmla="*/ 855925 w 1591945"/>
              <a:gd name="T43" fmla="*/ 1592416 h 1591945"/>
              <a:gd name="T44" fmla="*/ 978000 w 1591945"/>
              <a:gd name="T45" fmla="*/ 1573911 h 1591945"/>
              <a:gd name="T46" fmla="*/ 1097258 w 1591945"/>
              <a:gd name="T47" fmla="*/ 1536050 h 1591945"/>
              <a:gd name="T48" fmla="*/ 1211417 w 1591945"/>
              <a:gd name="T49" fmla="*/ 1478468 h 1591945"/>
              <a:gd name="T50" fmla="*/ 1317205 w 1591945"/>
              <a:gd name="T51" fmla="*/ 1401612 h 1591945"/>
              <a:gd name="T52" fmla="*/ 1407234 w 1591945"/>
              <a:gd name="T53" fmla="*/ 1310849 h 1591945"/>
              <a:gd name="T54" fmla="*/ 1480084 w 1591945"/>
              <a:gd name="T55" fmla="*/ 1209130 h 1591945"/>
              <a:gd name="T56" fmla="*/ 797320 w 1591945"/>
              <a:gd name="T57" fmla="*/ 1195805 h 1591945"/>
              <a:gd name="T58" fmla="*/ 701523 w 1591945"/>
              <a:gd name="T59" fmla="*/ 1184221 h 1591945"/>
              <a:gd name="T60" fmla="*/ 587327 w 1591945"/>
              <a:gd name="T61" fmla="*/ 1136101 h 1591945"/>
              <a:gd name="T62" fmla="*/ 494614 w 1591945"/>
              <a:gd name="T63" fmla="*/ 1056638 h 1591945"/>
              <a:gd name="T64" fmla="*/ 429971 w 1591945"/>
              <a:gd name="T65" fmla="*/ 952395 h 1591945"/>
              <a:gd name="T66" fmla="*/ 399958 w 1591945"/>
              <a:gd name="T67" fmla="*/ 829940 h 1591945"/>
              <a:gd name="T68" fmla="*/ 398743 w 1591945"/>
              <a:gd name="T69" fmla="*/ 794481 h 1591945"/>
              <a:gd name="T70" fmla="*/ 418960 w 1591945"/>
              <a:gd name="T71" fmla="*/ 671245 h 1591945"/>
              <a:gd name="T72" fmla="*/ 475572 w 1591945"/>
              <a:gd name="T73" fmla="*/ 561802 h 1591945"/>
              <a:gd name="T74" fmla="*/ 561880 w 1591945"/>
              <a:gd name="T75" fmla="*/ 475495 h 1591945"/>
              <a:gd name="T76" fmla="*/ 671319 w 1591945"/>
              <a:gd name="T77" fmla="*/ 418892 h 1591945"/>
              <a:gd name="T78" fmla="*/ 797320 w 1591945"/>
              <a:gd name="T79" fmla="*/ 398560 h 1591945"/>
              <a:gd name="T80" fmla="*/ 1442238 w 1591945"/>
              <a:gd name="T81" fmla="*/ 328573 h 1591945"/>
              <a:gd name="T82" fmla="*/ 1129851 w 1591945"/>
              <a:gd name="T83" fmla="*/ 577486 h 1591945"/>
              <a:gd name="T84" fmla="*/ 1155536 w 1591945"/>
              <a:gd name="T85" fmla="*/ 622433 h 1591945"/>
              <a:gd name="T86" fmla="*/ 1182505 w 1591945"/>
              <a:gd name="T87" fmla="*/ 694791 h 1591945"/>
              <a:gd name="T88" fmla="*/ 1195029 w 1591945"/>
              <a:gd name="T89" fmla="*/ 771220 h 1591945"/>
              <a:gd name="T90" fmla="*/ 1194555 w 1591945"/>
              <a:gd name="T91" fmla="*/ 829940 h 1591945"/>
              <a:gd name="T92" fmla="*/ 1164560 w 1591945"/>
              <a:gd name="T93" fmla="*/ 952395 h 1591945"/>
              <a:gd name="T94" fmla="*/ 1099948 w 1591945"/>
              <a:gd name="T95" fmla="*/ 1056638 h 1591945"/>
              <a:gd name="T96" fmla="*/ 1007272 w 1591945"/>
              <a:gd name="T97" fmla="*/ 1136101 h 1591945"/>
              <a:gd name="T98" fmla="*/ 893108 w 1591945"/>
              <a:gd name="T99" fmla="*/ 1184221 h 1591945"/>
              <a:gd name="T100" fmla="*/ 797320 w 1591945"/>
              <a:gd name="T101" fmla="*/ 1195805 h 1591945"/>
              <a:gd name="T102" fmla="*/ 1509955 w 1591945"/>
              <a:gd name="T103" fmla="*/ 1154883 h 1591945"/>
              <a:gd name="T104" fmla="*/ 1556362 w 1591945"/>
              <a:gd name="T105" fmla="*/ 1041040 h 1591945"/>
              <a:gd name="T106" fmla="*/ 1584679 w 1591945"/>
              <a:gd name="T107" fmla="*/ 921970 h 1591945"/>
              <a:gd name="T108" fmla="*/ 1594548 w 1591945"/>
              <a:gd name="T109" fmla="*/ 799977 h 1591945"/>
              <a:gd name="T110" fmla="*/ 1585603 w 1591945"/>
              <a:gd name="T111" fmla="*/ 677342 h 1591945"/>
              <a:gd name="T112" fmla="*/ 1557481 w 1591945"/>
              <a:gd name="T113" fmla="*/ 556371 h 1591945"/>
              <a:gd name="T114" fmla="*/ 1509811 w 1591945"/>
              <a:gd name="T115" fmla="*/ 439352 h 1591945"/>
              <a:gd name="T116" fmla="*/ 1442238 w 1591945"/>
              <a:gd name="T117" fmla="*/ 328573 h 15919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91945" h="1591945">
                <a:moveTo>
                  <a:pt x="795732" y="0"/>
                </a:moveTo>
                <a:lnTo>
                  <a:pt x="745479" y="1588"/>
                </a:lnTo>
                <a:lnTo>
                  <a:pt x="695625" y="6323"/>
                </a:lnTo>
                <a:lnTo>
                  <a:pt x="646310" y="14158"/>
                </a:lnTo>
                <a:lnTo>
                  <a:pt x="597675" y="25046"/>
                </a:lnTo>
                <a:lnTo>
                  <a:pt x="549860" y="38941"/>
                </a:lnTo>
                <a:lnTo>
                  <a:pt x="503005" y="55796"/>
                </a:lnTo>
                <a:lnTo>
                  <a:pt x="457251" y="75565"/>
                </a:lnTo>
                <a:lnTo>
                  <a:pt x="412737" y="98202"/>
                </a:lnTo>
                <a:lnTo>
                  <a:pt x="369603" y="123660"/>
                </a:lnTo>
                <a:lnTo>
                  <a:pt x="327991" y="151891"/>
                </a:lnTo>
                <a:lnTo>
                  <a:pt x="276756" y="192386"/>
                </a:lnTo>
                <a:lnTo>
                  <a:pt x="229716" y="236184"/>
                </a:lnTo>
                <a:lnTo>
                  <a:pt x="186916" y="282998"/>
                </a:lnTo>
                <a:lnTo>
                  <a:pt x="148402" y="332543"/>
                </a:lnTo>
                <a:lnTo>
                  <a:pt x="114218" y="384534"/>
                </a:lnTo>
                <a:lnTo>
                  <a:pt x="84410" y="438683"/>
                </a:lnTo>
                <a:lnTo>
                  <a:pt x="59024" y="494705"/>
                </a:lnTo>
                <a:lnTo>
                  <a:pt x="38104" y="552313"/>
                </a:lnTo>
                <a:lnTo>
                  <a:pt x="21697" y="611223"/>
                </a:lnTo>
                <a:lnTo>
                  <a:pt x="9847" y="671147"/>
                </a:lnTo>
                <a:lnTo>
                  <a:pt x="2599" y="731800"/>
                </a:lnTo>
                <a:lnTo>
                  <a:pt x="0" y="792895"/>
                </a:lnTo>
                <a:lnTo>
                  <a:pt x="2093" y="854147"/>
                </a:lnTo>
                <a:lnTo>
                  <a:pt x="8926" y="915270"/>
                </a:lnTo>
                <a:lnTo>
                  <a:pt x="20542" y="975977"/>
                </a:lnTo>
                <a:lnTo>
                  <a:pt x="36988" y="1035982"/>
                </a:lnTo>
                <a:lnTo>
                  <a:pt x="58308" y="1095000"/>
                </a:lnTo>
                <a:lnTo>
                  <a:pt x="84548" y="1152745"/>
                </a:lnTo>
                <a:lnTo>
                  <a:pt x="115753" y="1208929"/>
                </a:lnTo>
                <a:lnTo>
                  <a:pt x="151969" y="1263268"/>
                </a:lnTo>
                <a:lnTo>
                  <a:pt x="192464" y="1314525"/>
                </a:lnTo>
                <a:lnTo>
                  <a:pt x="236261" y="1361583"/>
                </a:lnTo>
                <a:lnTo>
                  <a:pt x="283076" y="1404397"/>
                </a:lnTo>
                <a:lnTo>
                  <a:pt x="332621" y="1442924"/>
                </a:lnTo>
                <a:lnTo>
                  <a:pt x="384611" y="1477117"/>
                </a:lnTo>
                <a:lnTo>
                  <a:pt x="438760" y="1506931"/>
                </a:lnTo>
                <a:lnTo>
                  <a:pt x="494782" y="1532321"/>
                </a:lnTo>
                <a:lnTo>
                  <a:pt x="552391" y="1553243"/>
                </a:lnTo>
                <a:lnTo>
                  <a:pt x="611300" y="1569651"/>
                </a:lnTo>
                <a:lnTo>
                  <a:pt x="671224" y="1581499"/>
                </a:lnTo>
                <a:lnTo>
                  <a:pt x="731877" y="1588743"/>
                </a:lnTo>
                <a:lnTo>
                  <a:pt x="792973" y="1591337"/>
                </a:lnTo>
                <a:lnTo>
                  <a:pt x="854225" y="1589237"/>
                </a:lnTo>
                <a:lnTo>
                  <a:pt x="915347" y="1582396"/>
                </a:lnTo>
                <a:lnTo>
                  <a:pt x="976054" y="1570771"/>
                </a:lnTo>
                <a:lnTo>
                  <a:pt x="1036060" y="1554316"/>
                </a:lnTo>
                <a:lnTo>
                  <a:pt x="1095078" y="1532985"/>
                </a:lnTo>
                <a:lnTo>
                  <a:pt x="1152822" y="1506734"/>
                </a:lnTo>
                <a:lnTo>
                  <a:pt x="1209007" y="1475518"/>
                </a:lnTo>
                <a:lnTo>
                  <a:pt x="1263346" y="1439290"/>
                </a:lnTo>
                <a:lnTo>
                  <a:pt x="1314585" y="1398814"/>
                </a:lnTo>
                <a:lnTo>
                  <a:pt x="1361629" y="1355033"/>
                </a:lnTo>
                <a:lnTo>
                  <a:pt x="1404434" y="1308233"/>
                </a:lnTo>
                <a:lnTo>
                  <a:pt x="1442953" y="1258700"/>
                </a:lnTo>
                <a:lnTo>
                  <a:pt x="1477141" y="1206720"/>
                </a:lnTo>
                <a:lnTo>
                  <a:pt x="1484465" y="1193418"/>
                </a:lnTo>
                <a:lnTo>
                  <a:pt x="795732" y="1193418"/>
                </a:lnTo>
                <a:lnTo>
                  <a:pt x="763104" y="1192100"/>
                </a:lnTo>
                <a:lnTo>
                  <a:pt x="700127" y="1181860"/>
                </a:lnTo>
                <a:lnTo>
                  <a:pt x="640871" y="1162165"/>
                </a:lnTo>
                <a:lnTo>
                  <a:pt x="586157" y="1133832"/>
                </a:lnTo>
                <a:lnTo>
                  <a:pt x="536805" y="1097680"/>
                </a:lnTo>
                <a:lnTo>
                  <a:pt x="493634" y="1054528"/>
                </a:lnTo>
                <a:lnTo>
                  <a:pt x="457464" y="1005193"/>
                </a:lnTo>
                <a:lnTo>
                  <a:pt x="429115" y="950495"/>
                </a:lnTo>
                <a:lnTo>
                  <a:pt x="409407" y="891252"/>
                </a:lnTo>
                <a:lnTo>
                  <a:pt x="399160" y="828282"/>
                </a:lnTo>
                <a:lnTo>
                  <a:pt x="397951" y="798378"/>
                </a:lnTo>
                <a:lnTo>
                  <a:pt x="397953" y="792895"/>
                </a:lnTo>
                <a:lnTo>
                  <a:pt x="403050" y="731124"/>
                </a:lnTo>
                <a:lnTo>
                  <a:pt x="418130" y="669905"/>
                </a:lnTo>
                <a:lnTo>
                  <a:pt x="442260" y="612818"/>
                </a:lnTo>
                <a:lnTo>
                  <a:pt x="474622" y="560682"/>
                </a:lnTo>
                <a:lnTo>
                  <a:pt x="514395" y="514318"/>
                </a:lnTo>
                <a:lnTo>
                  <a:pt x="560760" y="474545"/>
                </a:lnTo>
                <a:lnTo>
                  <a:pt x="612896" y="442183"/>
                </a:lnTo>
                <a:lnTo>
                  <a:pt x="669983" y="418052"/>
                </a:lnTo>
                <a:lnTo>
                  <a:pt x="731202" y="402972"/>
                </a:lnTo>
                <a:lnTo>
                  <a:pt x="795732" y="397763"/>
                </a:lnTo>
                <a:lnTo>
                  <a:pt x="795732" y="0"/>
                </a:lnTo>
                <a:close/>
              </a:path>
              <a:path w="1591945" h="1591945">
                <a:moveTo>
                  <a:pt x="1439368" y="327913"/>
                </a:moveTo>
                <a:lnTo>
                  <a:pt x="1120259" y="565620"/>
                </a:lnTo>
                <a:lnTo>
                  <a:pt x="1127601" y="576336"/>
                </a:lnTo>
                <a:lnTo>
                  <a:pt x="1134573" y="587261"/>
                </a:lnTo>
                <a:lnTo>
                  <a:pt x="1153236" y="621193"/>
                </a:lnTo>
                <a:lnTo>
                  <a:pt x="1168457" y="656659"/>
                </a:lnTo>
                <a:lnTo>
                  <a:pt x="1180155" y="693401"/>
                </a:lnTo>
                <a:lnTo>
                  <a:pt x="1188240" y="731124"/>
                </a:lnTo>
                <a:lnTo>
                  <a:pt x="1192650" y="769680"/>
                </a:lnTo>
                <a:lnTo>
                  <a:pt x="1193386" y="798378"/>
                </a:lnTo>
                <a:lnTo>
                  <a:pt x="1192178" y="828282"/>
                </a:lnTo>
                <a:lnTo>
                  <a:pt x="1181938" y="891252"/>
                </a:lnTo>
                <a:lnTo>
                  <a:pt x="1162242" y="950495"/>
                </a:lnTo>
                <a:lnTo>
                  <a:pt x="1133909" y="1005193"/>
                </a:lnTo>
                <a:lnTo>
                  <a:pt x="1097758" y="1054528"/>
                </a:lnTo>
                <a:lnTo>
                  <a:pt x="1054605" y="1097680"/>
                </a:lnTo>
                <a:lnTo>
                  <a:pt x="1005271" y="1133832"/>
                </a:lnTo>
                <a:lnTo>
                  <a:pt x="950573" y="1162165"/>
                </a:lnTo>
                <a:lnTo>
                  <a:pt x="891329" y="1181860"/>
                </a:lnTo>
                <a:lnTo>
                  <a:pt x="828359" y="1192100"/>
                </a:lnTo>
                <a:lnTo>
                  <a:pt x="795732" y="1193418"/>
                </a:lnTo>
                <a:lnTo>
                  <a:pt x="1484465" y="1193418"/>
                </a:lnTo>
                <a:lnTo>
                  <a:pt x="1506953" y="1152579"/>
                </a:lnTo>
                <a:lnTo>
                  <a:pt x="1532343" y="1096564"/>
                </a:lnTo>
                <a:lnTo>
                  <a:pt x="1553266" y="1038960"/>
                </a:lnTo>
                <a:lnTo>
                  <a:pt x="1569676" y="980054"/>
                </a:lnTo>
                <a:lnTo>
                  <a:pt x="1581529" y="920130"/>
                </a:lnTo>
                <a:lnTo>
                  <a:pt x="1588778" y="859477"/>
                </a:lnTo>
                <a:lnTo>
                  <a:pt x="1591378" y="798378"/>
                </a:lnTo>
                <a:lnTo>
                  <a:pt x="1589284" y="737122"/>
                </a:lnTo>
                <a:lnTo>
                  <a:pt x="1582450" y="675992"/>
                </a:lnTo>
                <a:lnTo>
                  <a:pt x="1570831" y="615277"/>
                </a:lnTo>
                <a:lnTo>
                  <a:pt x="1554381" y="555261"/>
                </a:lnTo>
                <a:lnTo>
                  <a:pt x="1533056" y="496230"/>
                </a:lnTo>
                <a:lnTo>
                  <a:pt x="1506809" y="438472"/>
                </a:lnTo>
                <a:lnTo>
                  <a:pt x="1475595" y="382271"/>
                </a:lnTo>
                <a:lnTo>
                  <a:pt x="1439368" y="3279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9" name="object 16"/>
          <p:cNvSpPr>
            <a:spLocks/>
          </p:cNvSpPr>
          <p:nvPr/>
        </p:nvSpPr>
        <p:spPr bwMode="auto">
          <a:xfrm>
            <a:off x="1564217" y="2625726"/>
            <a:ext cx="2123016" cy="1592263"/>
          </a:xfrm>
          <a:custGeom>
            <a:avLst/>
            <a:gdLst>
              <a:gd name="T0" fmla="*/ 1478535 w 1591945"/>
              <a:gd name="T1" fmla="*/ 383031 h 1591945"/>
              <a:gd name="T2" fmla="*/ 1536112 w 1591945"/>
              <a:gd name="T3" fmla="*/ 497220 h 1591945"/>
              <a:gd name="T4" fmla="*/ 1573961 w 1591945"/>
              <a:gd name="T5" fmla="*/ 616507 h 1591945"/>
              <a:gd name="T6" fmla="*/ 1592453 w 1591945"/>
              <a:gd name="T7" fmla="*/ 738593 h 1591945"/>
              <a:gd name="T8" fmla="*/ 1591945 w 1591945"/>
              <a:gd name="T9" fmla="*/ 861197 h 1591945"/>
              <a:gd name="T10" fmla="*/ 1572806 w 1591945"/>
              <a:gd name="T11" fmla="*/ 982014 h 1591945"/>
              <a:gd name="T12" fmla="*/ 1535396 w 1591945"/>
              <a:gd name="T13" fmla="*/ 1098754 h 1591945"/>
              <a:gd name="T14" fmla="*/ 1480084 w 1591945"/>
              <a:gd name="T15" fmla="*/ 1209130 h 1591945"/>
              <a:gd name="T16" fmla="*/ 1407234 w 1591945"/>
              <a:gd name="T17" fmla="*/ 1310849 h 1591945"/>
              <a:gd name="T18" fmla="*/ 1317205 w 1591945"/>
              <a:gd name="T19" fmla="*/ 1401612 h 1591945"/>
              <a:gd name="T20" fmla="*/ 1211417 w 1591945"/>
              <a:gd name="T21" fmla="*/ 1478468 h 1591945"/>
              <a:gd name="T22" fmla="*/ 1097258 w 1591945"/>
              <a:gd name="T23" fmla="*/ 1536050 h 1591945"/>
              <a:gd name="T24" fmla="*/ 978000 w 1591945"/>
              <a:gd name="T25" fmla="*/ 1573911 h 1591945"/>
              <a:gd name="T26" fmla="*/ 855925 w 1591945"/>
              <a:gd name="T27" fmla="*/ 1592416 h 1591945"/>
              <a:gd name="T28" fmla="*/ 733337 w 1591945"/>
              <a:gd name="T29" fmla="*/ 1591920 h 1591945"/>
              <a:gd name="T30" fmla="*/ 612520 w 1591945"/>
              <a:gd name="T31" fmla="*/ 1572791 h 1591945"/>
              <a:gd name="T32" fmla="*/ 495772 w 1591945"/>
              <a:gd name="T33" fmla="*/ 1535384 h 1591945"/>
              <a:gd name="T34" fmla="*/ 385381 w 1591945"/>
              <a:gd name="T35" fmla="*/ 1480069 h 1591945"/>
              <a:gd name="T36" fmla="*/ 283636 w 1591945"/>
              <a:gd name="T37" fmla="*/ 1407207 h 1591945"/>
              <a:gd name="T38" fmla="*/ 192844 w 1591945"/>
              <a:gd name="T39" fmla="*/ 1317155 h 1591945"/>
              <a:gd name="T40" fmla="*/ 115983 w 1591945"/>
              <a:gd name="T41" fmla="*/ 1211348 h 1591945"/>
              <a:gd name="T42" fmla="*/ 58428 w 1591945"/>
              <a:gd name="T43" fmla="*/ 1097190 h 1591945"/>
              <a:gd name="T44" fmla="*/ 20582 w 1591945"/>
              <a:gd name="T45" fmla="*/ 977927 h 1591945"/>
              <a:gd name="T46" fmla="*/ 2093 w 1591945"/>
              <a:gd name="T47" fmla="*/ 855857 h 1591945"/>
              <a:gd name="T48" fmla="*/ 2609 w 1591945"/>
              <a:gd name="T49" fmla="*/ 733260 h 1591945"/>
              <a:gd name="T50" fmla="*/ 21737 w 1591945"/>
              <a:gd name="T51" fmla="*/ 612443 h 1591945"/>
              <a:gd name="T52" fmla="*/ 59144 w 1591945"/>
              <a:gd name="T53" fmla="*/ 495695 h 1591945"/>
              <a:gd name="T54" fmla="*/ 114448 w 1591945"/>
              <a:gd name="T55" fmla="*/ 385304 h 1591945"/>
              <a:gd name="T56" fmla="*/ 187286 w 1591945"/>
              <a:gd name="T57" fmla="*/ 283568 h 1591945"/>
              <a:gd name="T58" fmla="*/ 277306 w 1591945"/>
              <a:gd name="T59" fmla="*/ 192766 h 1591945"/>
              <a:gd name="T60" fmla="*/ 370343 w 1591945"/>
              <a:gd name="T61" fmla="*/ 123910 h 1591945"/>
              <a:gd name="T62" fmla="*/ 458161 w 1591945"/>
              <a:gd name="T63" fmla="*/ 75715 h 1591945"/>
              <a:gd name="T64" fmla="*/ 550959 w 1591945"/>
              <a:gd name="T65" fmla="*/ 39021 h 1591945"/>
              <a:gd name="T66" fmla="*/ 647600 w 1591945"/>
              <a:gd name="T67" fmla="*/ 14188 h 1591945"/>
              <a:gd name="T68" fmla="*/ 746967 w 1591945"/>
              <a:gd name="T69" fmla="*/ 1588 h 1591945"/>
              <a:gd name="T70" fmla="*/ 797320 w 1591945"/>
              <a:gd name="T71" fmla="*/ 398560 h 1591945"/>
              <a:gd name="T72" fmla="*/ 732662 w 1591945"/>
              <a:gd name="T73" fmla="*/ 403781 h 1591945"/>
              <a:gd name="T74" fmla="*/ 614116 w 1591945"/>
              <a:gd name="T75" fmla="*/ 443063 h 1591945"/>
              <a:gd name="T76" fmla="*/ 515421 w 1591945"/>
              <a:gd name="T77" fmla="*/ 515348 h 1591945"/>
              <a:gd name="T78" fmla="*/ 443140 w 1591945"/>
              <a:gd name="T79" fmla="*/ 614044 h 1591945"/>
              <a:gd name="T80" fmla="*/ 403850 w 1591945"/>
              <a:gd name="T81" fmla="*/ 732584 h 1591945"/>
              <a:gd name="T82" fmla="*/ 399958 w 1591945"/>
              <a:gd name="T83" fmla="*/ 829940 h 1591945"/>
              <a:gd name="T84" fmla="*/ 429971 w 1591945"/>
              <a:gd name="T85" fmla="*/ 952395 h 1591945"/>
              <a:gd name="T86" fmla="*/ 494614 w 1591945"/>
              <a:gd name="T87" fmla="*/ 1056638 h 1591945"/>
              <a:gd name="T88" fmla="*/ 587327 w 1591945"/>
              <a:gd name="T89" fmla="*/ 1136101 h 1591945"/>
              <a:gd name="T90" fmla="*/ 701523 w 1591945"/>
              <a:gd name="T91" fmla="*/ 1184221 h 1591945"/>
              <a:gd name="T92" fmla="*/ 797320 w 1591945"/>
              <a:gd name="T93" fmla="*/ 1195805 h 1591945"/>
              <a:gd name="T94" fmla="*/ 893108 w 1591945"/>
              <a:gd name="T95" fmla="*/ 1184221 h 1591945"/>
              <a:gd name="T96" fmla="*/ 1007272 w 1591945"/>
              <a:gd name="T97" fmla="*/ 1136101 h 1591945"/>
              <a:gd name="T98" fmla="*/ 1099948 w 1591945"/>
              <a:gd name="T99" fmla="*/ 1056638 h 1591945"/>
              <a:gd name="T100" fmla="*/ 1164560 w 1591945"/>
              <a:gd name="T101" fmla="*/ 952395 h 1591945"/>
              <a:gd name="T102" fmla="*/ 1194555 w 1591945"/>
              <a:gd name="T103" fmla="*/ 829940 h 1591945"/>
              <a:gd name="T104" fmla="*/ 1195664 w 1591945"/>
              <a:gd name="T105" fmla="*/ 784208 h 1591945"/>
              <a:gd name="T106" fmla="*/ 1185617 w 1591945"/>
              <a:gd name="T107" fmla="*/ 707297 h 1591945"/>
              <a:gd name="T108" fmla="*/ 1161006 w 1591945"/>
              <a:gd name="T109" fmla="*/ 634123 h 1591945"/>
              <a:gd name="T110" fmla="*/ 1122489 w 1591945"/>
              <a:gd name="T111" fmla="*/ 566750 h 15919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591945" h="1591945">
                <a:moveTo>
                  <a:pt x="1439368" y="327913"/>
                </a:moveTo>
                <a:lnTo>
                  <a:pt x="1475595" y="382271"/>
                </a:lnTo>
                <a:lnTo>
                  <a:pt x="1506809" y="438472"/>
                </a:lnTo>
                <a:lnTo>
                  <a:pt x="1533056" y="496230"/>
                </a:lnTo>
                <a:lnTo>
                  <a:pt x="1554381" y="555261"/>
                </a:lnTo>
                <a:lnTo>
                  <a:pt x="1570831" y="615277"/>
                </a:lnTo>
                <a:lnTo>
                  <a:pt x="1582450" y="675992"/>
                </a:lnTo>
                <a:lnTo>
                  <a:pt x="1589284" y="737122"/>
                </a:lnTo>
                <a:lnTo>
                  <a:pt x="1591378" y="798378"/>
                </a:lnTo>
                <a:lnTo>
                  <a:pt x="1588778" y="859477"/>
                </a:lnTo>
                <a:lnTo>
                  <a:pt x="1581529" y="920130"/>
                </a:lnTo>
                <a:lnTo>
                  <a:pt x="1569676" y="980054"/>
                </a:lnTo>
                <a:lnTo>
                  <a:pt x="1553266" y="1038960"/>
                </a:lnTo>
                <a:lnTo>
                  <a:pt x="1532343" y="1096564"/>
                </a:lnTo>
                <a:lnTo>
                  <a:pt x="1506953" y="1152579"/>
                </a:lnTo>
                <a:lnTo>
                  <a:pt x="1477141" y="1206720"/>
                </a:lnTo>
                <a:lnTo>
                  <a:pt x="1442953" y="1258700"/>
                </a:lnTo>
                <a:lnTo>
                  <a:pt x="1404434" y="1308233"/>
                </a:lnTo>
                <a:lnTo>
                  <a:pt x="1361629" y="1355033"/>
                </a:lnTo>
                <a:lnTo>
                  <a:pt x="1314585" y="1398814"/>
                </a:lnTo>
                <a:lnTo>
                  <a:pt x="1263346" y="1439290"/>
                </a:lnTo>
                <a:lnTo>
                  <a:pt x="1209007" y="1475518"/>
                </a:lnTo>
                <a:lnTo>
                  <a:pt x="1152822" y="1506734"/>
                </a:lnTo>
                <a:lnTo>
                  <a:pt x="1095078" y="1532985"/>
                </a:lnTo>
                <a:lnTo>
                  <a:pt x="1036060" y="1554316"/>
                </a:lnTo>
                <a:lnTo>
                  <a:pt x="976054" y="1570771"/>
                </a:lnTo>
                <a:lnTo>
                  <a:pt x="915347" y="1582396"/>
                </a:lnTo>
                <a:lnTo>
                  <a:pt x="854225" y="1589237"/>
                </a:lnTo>
                <a:lnTo>
                  <a:pt x="792973" y="1591337"/>
                </a:lnTo>
                <a:lnTo>
                  <a:pt x="731877" y="1588743"/>
                </a:lnTo>
                <a:lnTo>
                  <a:pt x="671224" y="1581499"/>
                </a:lnTo>
                <a:lnTo>
                  <a:pt x="611300" y="1569651"/>
                </a:lnTo>
                <a:lnTo>
                  <a:pt x="552391" y="1553243"/>
                </a:lnTo>
                <a:lnTo>
                  <a:pt x="494782" y="1532321"/>
                </a:lnTo>
                <a:lnTo>
                  <a:pt x="438760" y="1506931"/>
                </a:lnTo>
                <a:lnTo>
                  <a:pt x="384611" y="1477117"/>
                </a:lnTo>
                <a:lnTo>
                  <a:pt x="332621" y="1442924"/>
                </a:lnTo>
                <a:lnTo>
                  <a:pt x="283076" y="1404397"/>
                </a:lnTo>
                <a:lnTo>
                  <a:pt x="236261" y="1361583"/>
                </a:lnTo>
                <a:lnTo>
                  <a:pt x="192464" y="1314525"/>
                </a:lnTo>
                <a:lnTo>
                  <a:pt x="151969" y="1263268"/>
                </a:lnTo>
                <a:lnTo>
                  <a:pt x="115753" y="1208929"/>
                </a:lnTo>
                <a:lnTo>
                  <a:pt x="84548" y="1152745"/>
                </a:lnTo>
                <a:lnTo>
                  <a:pt x="58308" y="1095000"/>
                </a:lnTo>
                <a:lnTo>
                  <a:pt x="36988" y="1035982"/>
                </a:lnTo>
                <a:lnTo>
                  <a:pt x="20542" y="975977"/>
                </a:lnTo>
                <a:lnTo>
                  <a:pt x="8926" y="915270"/>
                </a:lnTo>
                <a:lnTo>
                  <a:pt x="2093" y="854147"/>
                </a:lnTo>
                <a:lnTo>
                  <a:pt x="0" y="792895"/>
                </a:lnTo>
                <a:lnTo>
                  <a:pt x="2599" y="731800"/>
                </a:lnTo>
                <a:lnTo>
                  <a:pt x="9847" y="671147"/>
                </a:lnTo>
                <a:lnTo>
                  <a:pt x="21697" y="611223"/>
                </a:lnTo>
                <a:lnTo>
                  <a:pt x="38104" y="552313"/>
                </a:lnTo>
                <a:lnTo>
                  <a:pt x="59024" y="494705"/>
                </a:lnTo>
                <a:lnTo>
                  <a:pt x="84410" y="438683"/>
                </a:lnTo>
                <a:lnTo>
                  <a:pt x="114218" y="384534"/>
                </a:lnTo>
                <a:lnTo>
                  <a:pt x="148402" y="332543"/>
                </a:lnTo>
                <a:lnTo>
                  <a:pt x="186916" y="282998"/>
                </a:lnTo>
                <a:lnTo>
                  <a:pt x="229716" y="236184"/>
                </a:lnTo>
                <a:lnTo>
                  <a:pt x="276756" y="192386"/>
                </a:lnTo>
                <a:lnTo>
                  <a:pt x="327991" y="151891"/>
                </a:lnTo>
                <a:lnTo>
                  <a:pt x="369603" y="123660"/>
                </a:lnTo>
                <a:lnTo>
                  <a:pt x="412737" y="98202"/>
                </a:lnTo>
                <a:lnTo>
                  <a:pt x="457251" y="75565"/>
                </a:lnTo>
                <a:lnTo>
                  <a:pt x="503005" y="55796"/>
                </a:lnTo>
                <a:lnTo>
                  <a:pt x="549860" y="38941"/>
                </a:lnTo>
                <a:lnTo>
                  <a:pt x="597675" y="25046"/>
                </a:lnTo>
                <a:lnTo>
                  <a:pt x="646310" y="14158"/>
                </a:lnTo>
                <a:lnTo>
                  <a:pt x="695625" y="6323"/>
                </a:lnTo>
                <a:lnTo>
                  <a:pt x="745479" y="1588"/>
                </a:lnTo>
                <a:lnTo>
                  <a:pt x="795732" y="0"/>
                </a:lnTo>
                <a:lnTo>
                  <a:pt x="795732" y="397763"/>
                </a:lnTo>
                <a:lnTo>
                  <a:pt x="763104" y="399083"/>
                </a:lnTo>
                <a:lnTo>
                  <a:pt x="731202" y="402972"/>
                </a:lnTo>
                <a:lnTo>
                  <a:pt x="669983" y="418052"/>
                </a:lnTo>
                <a:lnTo>
                  <a:pt x="612896" y="442183"/>
                </a:lnTo>
                <a:lnTo>
                  <a:pt x="560760" y="474545"/>
                </a:lnTo>
                <a:lnTo>
                  <a:pt x="514395" y="514318"/>
                </a:lnTo>
                <a:lnTo>
                  <a:pt x="474622" y="560682"/>
                </a:lnTo>
                <a:lnTo>
                  <a:pt x="442260" y="612818"/>
                </a:lnTo>
                <a:lnTo>
                  <a:pt x="418130" y="669905"/>
                </a:lnTo>
                <a:lnTo>
                  <a:pt x="403050" y="731124"/>
                </a:lnTo>
                <a:lnTo>
                  <a:pt x="397841" y="795654"/>
                </a:lnTo>
                <a:lnTo>
                  <a:pt x="399160" y="828282"/>
                </a:lnTo>
                <a:lnTo>
                  <a:pt x="409407" y="891252"/>
                </a:lnTo>
                <a:lnTo>
                  <a:pt x="429115" y="950495"/>
                </a:lnTo>
                <a:lnTo>
                  <a:pt x="457464" y="1005193"/>
                </a:lnTo>
                <a:lnTo>
                  <a:pt x="493634" y="1054528"/>
                </a:lnTo>
                <a:lnTo>
                  <a:pt x="536805" y="1097680"/>
                </a:lnTo>
                <a:lnTo>
                  <a:pt x="586157" y="1133832"/>
                </a:lnTo>
                <a:lnTo>
                  <a:pt x="640871" y="1162165"/>
                </a:lnTo>
                <a:lnTo>
                  <a:pt x="700127" y="1181860"/>
                </a:lnTo>
                <a:lnTo>
                  <a:pt x="763104" y="1192100"/>
                </a:lnTo>
                <a:lnTo>
                  <a:pt x="795732" y="1193418"/>
                </a:lnTo>
                <a:lnTo>
                  <a:pt x="828359" y="1192100"/>
                </a:lnTo>
                <a:lnTo>
                  <a:pt x="891329" y="1181860"/>
                </a:lnTo>
                <a:lnTo>
                  <a:pt x="950573" y="1162165"/>
                </a:lnTo>
                <a:lnTo>
                  <a:pt x="1005271" y="1133832"/>
                </a:lnTo>
                <a:lnTo>
                  <a:pt x="1054605" y="1097680"/>
                </a:lnTo>
                <a:lnTo>
                  <a:pt x="1097758" y="1054528"/>
                </a:lnTo>
                <a:lnTo>
                  <a:pt x="1133909" y="1005193"/>
                </a:lnTo>
                <a:lnTo>
                  <a:pt x="1162242" y="950495"/>
                </a:lnTo>
                <a:lnTo>
                  <a:pt x="1181938" y="891252"/>
                </a:lnTo>
                <a:lnTo>
                  <a:pt x="1192178" y="828282"/>
                </a:lnTo>
                <a:lnTo>
                  <a:pt x="1193496" y="795654"/>
                </a:lnTo>
                <a:lnTo>
                  <a:pt x="1193284" y="782644"/>
                </a:lnTo>
                <a:lnTo>
                  <a:pt x="1190128" y="743929"/>
                </a:lnTo>
                <a:lnTo>
                  <a:pt x="1183257" y="705887"/>
                </a:lnTo>
                <a:lnTo>
                  <a:pt x="1172752" y="668777"/>
                </a:lnTo>
                <a:lnTo>
                  <a:pt x="1158696" y="632857"/>
                </a:lnTo>
                <a:lnTo>
                  <a:pt x="1141171" y="598385"/>
                </a:lnTo>
                <a:lnTo>
                  <a:pt x="1120259" y="565620"/>
                </a:lnTo>
                <a:lnTo>
                  <a:pt x="1439368" y="327913"/>
                </a:lnTo>
                <a:close/>
              </a:path>
            </a:pathLst>
          </a:custGeom>
          <a:noFill/>
          <a:ln w="198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0" name="object 17"/>
          <p:cNvSpPr txBox="1">
            <a:spLocks noChangeArrowheads="1"/>
          </p:cNvSpPr>
          <p:nvPr/>
        </p:nvSpPr>
        <p:spPr bwMode="auto">
          <a:xfrm>
            <a:off x="383117" y="1516063"/>
            <a:ext cx="3139016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063"/>
              </a:lnSpc>
            </a:pPr>
            <a:r>
              <a:rPr lang="ru-RU" altLang="ru-RU" b="1">
                <a:latin typeface="Arial" pitchFamily="34" charset="0"/>
              </a:rPr>
              <a:t>Пешеходно-каретно- трамвайный город 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97084" y="2625725"/>
            <a:ext cx="1081616" cy="1200150"/>
          </a:xfrm>
          <a:custGeom>
            <a:avLst/>
            <a:gdLst/>
            <a:ahLst/>
            <a:cxnLst/>
            <a:rect l="l" t="t" r="r" b="b"/>
            <a:pathLst>
              <a:path w="810895" h="1200785">
                <a:moveTo>
                  <a:pt x="0" y="0"/>
                </a:moveTo>
                <a:lnTo>
                  <a:pt x="11168" y="405411"/>
                </a:lnTo>
                <a:lnTo>
                  <a:pt x="24021" y="405971"/>
                </a:lnTo>
                <a:lnTo>
                  <a:pt x="36831" y="406938"/>
                </a:lnTo>
                <a:lnTo>
                  <a:pt x="74913" y="412251"/>
                </a:lnTo>
                <a:lnTo>
                  <a:pt x="112275" y="421128"/>
                </a:lnTo>
                <a:lnTo>
                  <a:pt x="148657" y="433496"/>
                </a:lnTo>
                <a:lnTo>
                  <a:pt x="183803" y="449284"/>
                </a:lnTo>
                <a:lnTo>
                  <a:pt x="223670" y="472484"/>
                </a:lnTo>
                <a:lnTo>
                  <a:pt x="274844" y="512530"/>
                </a:lnTo>
                <a:lnTo>
                  <a:pt x="318051" y="559190"/>
                </a:lnTo>
                <a:lnTo>
                  <a:pt x="352964" y="611331"/>
                </a:lnTo>
                <a:lnTo>
                  <a:pt x="379254" y="667820"/>
                </a:lnTo>
                <a:lnTo>
                  <a:pt x="396595" y="727523"/>
                </a:lnTo>
                <a:lnTo>
                  <a:pt x="404659" y="789308"/>
                </a:lnTo>
                <a:lnTo>
                  <a:pt x="405109" y="820626"/>
                </a:lnTo>
                <a:lnTo>
                  <a:pt x="403117" y="852041"/>
                </a:lnTo>
                <a:lnTo>
                  <a:pt x="391643" y="914589"/>
                </a:lnTo>
                <a:lnTo>
                  <a:pt x="369909" y="975819"/>
                </a:lnTo>
                <a:lnTo>
                  <a:pt x="355091" y="1005586"/>
                </a:lnTo>
                <a:lnTo>
                  <a:pt x="710057" y="1200785"/>
                </a:lnTo>
                <a:lnTo>
                  <a:pt x="728852" y="1164468"/>
                </a:lnTo>
                <a:lnTo>
                  <a:pt x="745753" y="1127350"/>
                </a:lnTo>
                <a:lnTo>
                  <a:pt x="760739" y="1089503"/>
                </a:lnTo>
                <a:lnTo>
                  <a:pt x="773792" y="1051002"/>
                </a:lnTo>
                <a:lnTo>
                  <a:pt x="784891" y="1011920"/>
                </a:lnTo>
                <a:lnTo>
                  <a:pt x="794017" y="972331"/>
                </a:lnTo>
                <a:lnTo>
                  <a:pt x="801149" y="932309"/>
                </a:lnTo>
                <a:lnTo>
                  <a:pt x="806268" y="891929"/>
                </a:lnTo>
                <a:lnTo>
                  <a:pt x="809353" y="851263"/>
                </a:lnTo>
                <a:lnTo>
                  <a:pt x="810387" y="810387"/>
                </a:lnTo>
                <a:lnTo>
                  <a:pt x="807700" y="743924"/>
                </a:lnTo>
                <a:lnTo>
                  <a:pt x="799779" y="678941"/>
                </a:lnTo>
                <a:lnTo>
                  <a:pt x="786834" y="615646"/>
                </a:lnTo>
                <a:lnTo>
                  <a:pt x="769071" y="554248"/>
                </a:lnTo>
                <a:lnTo>
                  <a:pt x="746700" y="494954"/>
                </a:lnTo>
                <a:lnTo>
                  <a:pt x="719929" y="437974"/>
                </a:lnTo>
                <a:lnTo>
                  <a:pt x="688968" y="383516"/>
                </a:lnTo>
                <a:lnTo>
                  <a:pt x="654024" y="331790"/>
                </a:lnTo>
                <a:lnTo>
                  <a:pt x="615306" y="283002"/>
                </a:lnTo>
                <a:lnTo>
                  <a:pt x="573024" y="237362"/>
                </a:lnTo>
                <a:lnTo>
                  <a:pt x="527384" y="195080"/>
                </a:lnTo>
                <a:lnTo>
                  <a:pt x="478596" y="156362"/>
                </a:lnTo>
                <a:lnTo>
                  <a:pt x="426870" y="121418"/>
                </a:lnTo>
                <a:lnTo>
                  <a:pt x="372412" y="90457"/>
                </a:lnTo>
                <a:lnTo>
                  <a:pt x="315432" y="63686"/>
                </a:lnTo>
                <a:lnTo>
                  <a:pt x="256138" y="41315"/>
                </a:lnTo>
                <a:lnTo>
                  <a:pt x="194740" y="23552"/>
                </a:lnTo>
                <a:lnTo>
                  <a:pt x="131445" y="10607"/>
                </a:lnTo>
                <a:lnTo>
                  <a:pt x="66462" y="26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>
              <a:cs typeface="Arial" charset="0"/>
            </a:endParaRPr>
          </a:p>
        </p:txBody>
      </p:sp>
      <p:sp>
        <p:nvSpPr>
          <p:cNvPr id="21522" name="object 19"/>
          <p:cNvSpPr>
            <a:spLocks/>
          </p:cNvSpPr>
          <p:nvPr/>
        </p:nvSpPr>
        <p:spPr bwMode="auto">
          <a:xfrm>
            <a:off x="5314951" y="3648075"/>
            <a:ext cx="1858433" cy="604838"/>
          </a:xfrm>
          <a:custGeom>
            <a:avLst/>
            <a:gdLst>
              <a:gd name="T0" fmla="*/ 340583 w 1394460"/>
              <a:gd name="T1" fmla="*/ 11846 h 605789"/>
              <a:gd name="T2" fmla="*/ 0 w 1394460"/>
              <a:gd name="T3" fmla="*/ 225633 h 605789"/>
              <a:gd name="T4" fmla="*/ 11131 w 1394460"/>
              <a:gd name="T5" fmla="*/ 242493 h 605789"/>
              <a:gd name="T6" fmla="*/ 22674 w 1394460"/>
              <a:gd name="T7" fmla="*/ 259046 h 605789"/>
              <a:gd name="T8" fmla="*/ 46958 w 1394460"/>
              <a:gd name="T9" fmla="*/ 291212 h 605789"/>
              <a:gd name="T10" fmla="*/ 72796 w 1394460"/>
              <a:gd name="T11" fmla="*/ 322077 h 605789"/>
              <a:gd name="T12" fmla="*/ 100132 w 1394460"/>
              <a:gd name="T13" fmla="*/ 351587 h 605789"/>
              <a:gd name="T14" fmla="*/ 128918 w 1394460"/>
              <a:gd name="T15" fmla="*/ 379687 h 605789"/>
              <a:gd name="T16" fmla="*/ 159089 w 1394460"/>
              <a:gd name="T17" fmla="*/ 406327 h 605789"/>
              <a:gd name="T18" fmla="*/ 190597 w 1394460"/>
              <a:gd name="T19" fmla="*/ 431450 h 605789"/>
              <a:gd name="T20" fmla="*/ 223377 w 1394460"/>
              <a:gd name="T21" fmla="*/ 455002 h 605789"/>
              <a:gd name="T22" fmla="*/ 257378 w 1394460"/>
              <a:gd name="T23" fmla="*/ 476929 h 605789"/>
              <a:gd name="T24" fmla="*/ 292541 w 1394460"/>
              <a:gd name="T25" fmla="*/ 497177 h 605789"/>
              <a:gd name="T26" fmla="*/ 351805 w 1394460"/>
              <a:gd name="T27" fmla="*/ 526385 h 605789"/>
              <a:gd name="T28" fmla="*/ 412288 w 1394460"/>
              <a:gd name="T29" fmla="*/ 550375 h 605789"/>
              <a:gd name="T30" fmla="*/ 473708 w 1394460"/>
              <a:gd name="T31" fmla="*/ 569230 h 605789"/>
              <a:gd name="T32" fmla="*/ 535786 w 1394460"/>
              <a:gd name="T33" fmla="*/ 583030 h 605789"/>
              <a:gd name="T34" fmla="*/ 598235 w 1394460"/>
              <a:gd name="T35" fmla="*/ 591856 h 605789"/>
              <a:gd name="T36" fmla="*/ 660780 w 1394460"/>
              <a:gd name="T37" fmla="*/ 595790 h 605789"/>
              <a:gd name="T38" fmla="*/ 723132 w 1394460"/>
              <a:gd name="T39" fmla="*/ 594913 h 605789"/>
              <a:gd name="T40" fmla="*/ 785012 w 1394460"/>
              <a:gd name="T41" fmla="*/ 589305 h 605789"/>
              <a:gd name="T42" fmla="*/ 846139 w 1394460"/>
              <a:gd name="T43" fmla="*/ 579046 h 605789"/>
              <a:gd name="T44" fmla="*/ 906230 w 1394460"/>
              <a:gd name="T45" fmla="*/ 564218 h 605789"/>
              <a:gd name="T46" fmla="*/ 965003 w 1394460"/>
              <a:gd name="T47" fmla="*/ 544904 h 605789"/>
              <a:gd name="T48" fmla="*/ 1022175 w 1394460"/>
              <a:gd name="T49" fmla="*/ 521184 h 605789"/>
              <a:gd name="T50" fmla="*/ 1077467 w 1394460"/>
              <a:gd name="T51" fmla="*/ 493138 h 605789"/>
              <a:gd name="T52" fmla="*/ 1130594 w 1394460"/>
              <a:gd name="T53" fmla="*/ 460846 h 605789"/>
              <a:gd name="T54" fmla="*/ 1181276 w 1394460"/>
              <a:gd name="T55" fmla="*/ 424392 h 605789"/>
              <a:gd name="T56" fmla="*/ 1229228 w 1394460"/>
              <a:gd name="T57" fmla="*/ 383857 h 605789"/>
              <a:gd name="T58" fmla="*/ 1274171 w 1394460"/>
              <a:gd name="T59" fmla="*/ 339316 h 605789"/>
              <a:gd name="T60" fmla="*/ 1315823 w 1394460"/>
              <a:gd name="T61" fmla="*/ 290857 h 605789"/>
              <a:gd name="T62" fmla="*/ 1353901 w 1394460"/>
              <a:gd name="T63" fmla="*/ 238559 h 605789"/>
              <a:gd name="T64" fmla="*/ 1379216 w 1394460"/>
              <a:gd name="T65" fmla="*/ 197092 h 605789"/>
              <a:gd name="T66" fmla="*/ 685500 w 1394460"/>
              <a:gd name="T67" fmla="*/ 197092 h 605789"/>
              <a:gd name="T68" fmla="*/ 654445 w 1394460"/>
              <a:gd name="T69" fmla="*/ 196208 h 605789"/>
              <a:gd name="T70" fmla="*/ 593161 w 1394460"/>
              <a:gd name="T71" fmla="*/ 187438 h 605789"/>
              <a:gd name="T72" fmla="*/ 533935 w 1394460"/>
              <a:gd name="T73" fmla="*/ 169550 h 605789"/>
              <a:gd name="T74" fmla="*/ 477917 w 1394460"/>
              <a:gd name="T75" fmla="*/ 142792 h 605789"/>
              <a:gd name="T76" fmla="*/ 426254 w 1394460"/>
              <a:gd name="T77" fmla="*/ 107421 h 605789"/>
              <a:gd name="T78" fmla="*/ 380093 w 1394460"/>
              <a:gd name="T79" fmla="*/ 63689 h 605789"/>
              <a:gd name="T80" fmla="*/ 359436 w 1394460"/>
              <a:gd name="T81" fmla="*/ 38766 h 605789"/>
              <a:gd name="T82" fmla="*/ 340583 w 1394460"/>
              <a:gd name="T83" fmla="*/ 11846 h 605789"/>
              <a:gd name="T84" fmla="*/ 1029097 w 1394460"/>
              <a:gd name="T85" fmla="*/ 0 h 605789"/>
              <a:gd name="T86" fmla="*/ 1008131 w 1394460"/>
              <a:gd name="T87" fmla="*/ 31768 h 605789"/>
              <a:gd name="T88" fmla="*/ 984282 w 1394460"/>
              <a:gd name="T89" fmla="*/ 61338 h 605789"/>
              <a:gd name="T90" fmla="*/ 957727 w 1394460"/>
              <a:gd name="T91" fmla="*/ 88524 h 605789"/>
              <a:gd name="T92" fmla="*/ 928649 w 1394460"/>
              <a:gd name="T93" fmla="*/ 113139 h 605789"/>
              <a:gd name="T94" fmla="*/ 897223 w 1394460"/>
              <a:gd name="T95" fmla="*/ 134993 h 605789"/>
              <a:gd name="T96" fmla="*/ 839177 w 1394460"/>
              <a:gd name="T97" fmla="*/ 165246 h 605789"/>
              <a:gd name="T98" fmla="*/ 778600 w 1394460"/>
              <a:gd name="T99" fmla="*/ 185365 h 605789"/>
              <a:gd name="T100" fmla="*/ 716640 w 1394460"/>
              <a:gd name="T101" fmla="*/ 195600 h 605789"/>
              <a:gd name="T102" fmla="*/ 685500 w 1394460"/>
              <a:gd name="T103" fmla="*/ 197092 h 605789"/>
              <a:gd name="T104" fmla="*/ 1379216 w 1394460"/>
              <a:gd name="T105" fmla="*/ 197092 h 605789"/>
              <a:gd name="T106" fmla="*/ 1388123 w 1394460"/>
              <a:gd name="T107" fmla="*/ 182501 h 605789"/>
              <a:gd name="T108" fmla="*/ 1029097 w 1394460"/>
              <a:gd name="T109" fmla="*/ 0 h 60578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94460" h="605789">
                <a:moveTo>
                  <a:pt x="342138" y="12036"/>
                </a:moveTo>
                <a:lnTo>
                  <a:pt x="0" y="229206"/>
                </a:lnTo>
                <a:lnTo>
                  <a:pt x="11181" y="246332"/>
                </a:lnTo>
                <a:lnTo>
                  <a:pt x="22774" y="263148"/>
                </a:lnTo>
                <a:lnTo>
                  <a:pt x="47168" y="295823"/>
                </a:lnTo>
                <a:lnTo>
                  <a:pt x="73126" y="327177"/>
                </a:lnTo>
                <a:lnTo>
                  <a:pt x="100592" y="357155"/>
                </a:lnTo>
                <a:lnTo>
                  <a:pt x="129508" y="385701"/>
                </a:lnTo>
                <a:lnTo>
                  <a:pt x="159818" y="412762"/>
                </a:lnTo>
                <a:lnTo>
                  <a:pt x="191467" y="438283"/>
                </a:lnTo>
                <a:lnTo>
                  <a:pt x="224397" y="462207"/>
                </a:lnTo>
                <a:lnTo>
                  <a:pt x="258553" y="484481"/>
                </a:lnTo>
                <a:lnTo>
                  <a:pt x="293877" y="505050"/>
                </a:lnTo>
                <a:lnTo>
                  <a:pt x="353411" y="534720"/>
                </a:lnTo>
                <a:lnTo>
                  <a:pt x="414170" y="559090"/>
                </a:lnTo>
                <a:lnTo>
                  <a:pt x="475871" y="578243"/>
                </a:lnTo>
                <a:lnTo>
                  <a:pt x="538232" y="592262"/>
                </a:lnTo>
                <a:lnTo>
                  <a:pt x="600967" y="601228"/>
                </a:lnTo>
                <a:lnTo>
                  <a:pt x="663796" y="605225"/>
                </a:lnTo>
                <a:lnTo>
                  <a:pt x="726433" y="604333"/>
                </a:lnTo>
                <a:lnTo>
                  <a:pt x="788596" y="598636"/>
                </a:lnTo>
                <a:lnTo>
                  <a:pt x="850002" y="588215"/>
                </a:lnTo>
                <a:lnTo>
                  <a:pt x="910367" y="573153"/>
                </a:lnTo>
                <a:lnTo>
                  <a:pt x="969408" y="553533"/>
                </a:lnTo>
                <a:lnTo>
                  <a:pt x="1026842" y="529437"/>
                </a:lnTo>
                <a:lnTo>
                  <a:pt x="1082386" y="500946"/>
                </a:lnTo>
                <a:lnTo>
                  <a:pt x="1135755" y="468144"/>
                </a:lnTo>
                <a:lnTo>
                  <a:pt x="1186668" y="431112"/>
                </a:lnTo>
                <a:lnTo>
                  <a:pt x="1234840" y="389933"/>
                </a:lnTo>
                <a:lnTo>
                  <a:pt x="1279988" y="344689"/>
                </a:lnTo>
                <a:lnTo>
                  <a:pt x="1321830" y="295462"/>
                </a:lnTo>
                <a:lnTo>
                  <a:pt x="1360081" y="242336"/>
                </a:lnTo>
                <a:lnTo>
                  <a:pt x="1385512" y="200212"/>
                </a:lnTo>
                <a:lnTo>
                  <a:pt x="688629" y="200212"/>
                </a:lnTo>
                <a:lnTo>
                  <a:pt x="657432" y="199314"/>
                </a:lnTo>
                <a:lnTo>
                  <a:pt x="595868" y="190407"/>
                </a:lnTo>
                <a:lnTo>
                  <a:pt x="536372" y="172235"/>
                </a:lnTo>
                <a:lnTo>
                  <a:pt x="480099" y="145054"/>
                </a:lnTo>
                <a:lnTo>
                  <a:pt x="428200" y="109122"/>
                </a:lnTo>
                <a:lnTo>
                  <a:pt x="381828" y="64697"/>
                </a:lnTo>
                <a:lnTo>
                  <a:pt x="361076" y="39380"/>
                </a:lnTo>
                <a:lnTo>
                  <a:pt x="342138" y="12036"/>
                </a:lnTo>
                <a:close/>
              </a:path>
              <a:path w="1394460" h="605789">
                <a:moveTo>
                  <a:pt x="1033795" y="0"/>
                </a:moveTo>
                <a:lnTo>
                  <a:pt x="1012733" y="32271"/>
                </a:lnTo>
                <a:lnTo>
                  <a:pt x="988775" y="62310"/>
                </a:lnTo>
                <a:lnTo>
                  <a:pt x="962100" y="89926"/>
                </a:lnTo>
                <a:lnTo>
                  <a:pt x="932888" y="114930"/>
                </a:lnTo>
                <a:lnTo>
                  <a:pt x="901319" y="137131"/>
                </a:lnTo>
                <a:lnTo>
                  <a:pt x="843008" y="167863"/>
                </a:lnTo>
                <a:lnTo>
                  <a:pt x="782155" y="188300"/>
                </a:lnTo>
                <a:lnTo>
                  <a:pt x="719912" y="198697"/>
                </a:lnTo>
                <a:lnTo>
                  <a:pt x="688629" y="200212"/>
                </a:lnTo>
                <a:lnTo>
                  <a:pt x="1385512" y="200212"/>
                </a:lnTo>
                <a:lnTo>
                  <a:pt x="1394460" y="185391"/>
                </a:lnTo>
                <a:lnTo>
                  <a:pt x="103379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3" name="object 20"/>
          <p:cNvSpPr>
            <a:spLocks/>
          </p:cNvSpPr>
          <p:nvPr/>
        </p:nvSpPr>
        <p:spPr bwMode="auto">
          <a:xfrm>
            <a:off x="5314951" y="3648075"/>
            <a:ext cx="1858433" cy="604838"/>
          </a:xfrm>
          <a:custGeom>
            <a:avLst/>
            <a:gdLst>
              <a:gd name="T0" fmla="*/ 1388123 w 1394460"/>
              <a:gd name="T1" fmla="*/ 182501 h 605789"/>
              <a:gd name="T2" fmla="*/ 1353901 w 1394460"/>
              <a:gd name="T3" fmla="*/ 238559 h 605789"/>
              <a:gd name="T4" fmla="*/ 1315823 w 1394460"/>
              <a:gd name="T5" fmla="*/ 290857 h 605789"/>
              <a:gd name="T6" fmla="*/ 1274171 w 1394460"/>
              <a:gd name="T7" fmla="*/ 339316 h 605789"/>
              <a:gd name="T8" fmla="*/ 1229228 w 1394460"/>
              <a:gd name="T9" fmla="*/ 383857 h 605789"/>
              <a:gd name="T10" fmla="*/ 1181276 w 1394460"/>
              <a:gd name="T11" fmla="*/ 424392 h 605789"/>
              <a:gd name="T12" fmla="*/ 1130594 w 1394460"/>
              <a:gd name="T13" fmla="*/ 460846 h 605789"/>
              <a:gd name="T14" fmla="*/ 1077467 w 1394460"/>
              <a:gd name="T15" fmla="*/ 493138 h 605789"/>
              <a:gd name="T16" fmla="*/ 1022175 w 1394460"/>
              <a:gd name="T17" fmla="*/ 521184 h 605789"/>
              <a:gd name="T18" fmla="*/ 965003 w 1394460"/>
              <a:gd name="T19" fmla="*/ 544904 h 605789"/>
              <a:gd name="T20" fmla="*/ 906230 w 1394460"/>
              <a:gd name="T21" fmla="*/ 564218 h 605789"/>
              <a:gd name="T22" fmla="*/ 846139 w 1394460"/>
              <a:gd name="T23" fmla="*/ 579046 h 605789"/>
              <a:gd name="T24" fmla="*/ 785012 w 1394460"/>
              <a:gd name="T25" fmla="*/ 589305 h 605789"/>
              <a:gd name="T26" fmla="*/ 723132 w 1394460"/>
              <a:gd name="T27" fmla="*/ 594913 h 605789"/>
              <a:gd name="T28" fmla="*/ 660780 w 1394460"/>
              <a:gd name="T29" fmla="*/ 595790 h 605789"/>
              <a:gd name="T30" fmla="*/ 598235 w 1394460"/>
              <a:gd name="T31" fmla="*/ 591856 h 605789"/>
              <a:gd name="T32" fmla="*/ 535786 w 1394460"/>
              <a:gd name="T33" fmla="*/ 583030 h 605789"/>
              <a:gd name="T34" fmla="*/ 473708 w 1394460"/>
              <a:gd name="T35" fmla="*/ 569230 h 605789"/>
              <a:gd name="T36" fmla="*/ 412288 w 1394460"/>
              <a:gd name="T37" fmla="*/ 550375 h 605789"/>
              <a:gd name="T38" fmla="*/ 351805 w 1394460"/>
              <a:gd name="T39" fmla="*/ 526385 h 605789"/>
              <a:gd name="T40" fmla="*/ 292541 w 1394460"/>
              <a:gd name="T41" fmla="*/ 497177 h 605789"/>
              <a:gd name="T42" fmla="*/ 257378 w 1394460"/>
              <a:gd name="T43" fmla="*/ 476929 h 605789"/>
              <a:gd name="T44" fmla="*/ 223377 w 1394460"/>
              <a:gd name="T45" fmla="*/ 455002 h 605789"/>
              <a:gd name="T46" fmla="*/ 190597 w 1394460"/>
              <a:gd name="T47" fmla="*/ 431450 h 605789"/>
              <a:gd name="T48" fmla="*/ 159089 w 1394460"/>
              <a:gd name="T49" fmla="*/ 406327 h 605789"/>
              <a:gd name="T50" fmla="*/ 128918 w 1394460"/>
              <a:gd name="T51" fmla="*/ 379687 h 605789"/>
              <a:gd name="T52" fmla="*/ 100132 w 1394460"/>
              <a:gd name="T53" fmla="*/ 351587 h 605789"/>
              <a:gd name="T54" fmla="*/ 72796 w 1394460"/>
              <a:gd name="T55" fmla="*/ 322077 h 605789"/>
              <a:gd name="T56" fmla="*/ 46958 w 1394460"/>
              <a:gd name="T57" fmla="*/ 291212 h 605789"/>
              <a:gd name="T58" fmla="*/ 22674 w 1394460"/>
              <a:gd name="T59" fmla="*/ 259046 h 605789"/>
              <a:gd name="T60" fmla="*/ 0 w 1394460"/>
              <a:gd name="T61" fmla="*/ 225633 h 605789"/>
              <a:gd name="T62" fmla="*/ 340583 w 1394460"/>
              <a:gd name="T63" fmla="*/ 11846 h 605789"/>
              <a:gd name="T64" fmla="*/ 359436 w 1394460"/>
              <a:gd name="T65" fmla="*/ 38766 h 605789"/>
              <a:gd name="T66" fmla="*/ 380093 w 1394460"/>
              <a:gd name="T67" fmla="*/ 63689 h 605789"/>
              <a:gd name="T68" fmla="*/ 426254 w 1394460"/>
              <a:gd name="T69" fmla="*/ 107421 h 605789"/>
              <a:gd name="T70" fmla="*/ 477917 w 1394460"/>
              <a:gd name="T71" fmla="*/ 142792 h 605789"/>
              <a:gd name="T72" fmla="*/ 533935 w 1394460"/>
              <a:gd name="T73" fmla="*/ 169550 h 605789"/>
              <a:gd name="T74" fmla="*/ 593161 w 1394460"/>
              <a:gd name="T75" fmla="*/ 187438 h 605789"/>
              <a:gd name="T76" fmla="*/ 654445 w 1394460"/>
              <a:gd name="T77" fmla="*/ 196208 h 605789"/>
              <a:gd name="T78" fmla="*/ 685500 w 1394460"/>
              <a:gd name="T79" fmla="*/ 197092 h 605789"/>
              <a:gd name="T80" fmla="*/ 716640 w 1394460"/>
              <a:gd name="T81" fmla="*/ 195600 h 605789"/>
              <a:gd name="T82" fmla="*/ 778600 w 1394460"/>
              <a:gd name="T83" fmla="*/ 185365 h 605789"/>
              <a:gd name="T84" fmla="*/ 839177 w 1394460"/>
              <a:gd name="T85" fmla="*/ 165246 h 605789"/>
              <a:gd name="T86" fmla="*/ 897223 w 1394460"/>
              <a:gd name="T87" fmla="*/ 134993 h 605789"/>
              <a:gd name="T88" fmla="*/ 928649 w 1394460"/>
              <a:gd name="T89" fmla="*/ 113139 h 605789"/>
              <a:gd name="T90" fmla="*/ 957727 w 1394460"/>
              <a:gd name="T91" fmla="*/ 88524 h 605789"/>
              <a:gd name="T92" fmla="*/ 984282 w 1394460"/>
              <a:gd name="T93" fmla="*/ 61338 h 605789"/>
              <a:gd name="T94" fmla="*/ 1008131 w 1394460"/>
              <a:gd name="T95" fmla="*/ 31768 h 605789"/>
              <a:gd name="T96" fmla="*/ 1029097 w 1394460"/>
              <a:gd name="T97" fmla="*/ 0 h 605789"/>
              <a:gd name="T98" fmla="*/ 1388123 w 1394460"/>
              <a:gd name="T99" fmla="*/ 182501 h 60578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94460" h="605789">
                <a:moveTo>
                  <a:pt x="1394460" y="185391"/>
                </a:moveTo>
                <a:lnTo>
                  <a:pt x="1360081" y="242336"/>
                </a:lnTo>
                <a:lnTo>
                  <a:pt x="1321830" y="295462"/>
                </a:lnTo>
                <a:lnTo>
                  <a:pt x="1279988" y="344689"/>
                </a:lnTo>
                <a:lnTo>
                  <a:pt x="1234840" y="389933"/>
                </a:lnTo>
                <a:lnTo>
                  <a:pt x="1186668" y="431112"/>
                </a:lnTo>
                <a:lnTo>
                  <a:pt x="1135755" y="468144"/>
                </a:lnTo>
                <a:lnTo>
                  <a:pt x="1082386" y="500946"/>
                </a:lnTo>
                <a:lnTo>
                  <a:pt x="1026842" y="529437"/>
                </a:lnTo>
                <a:lnTo>
                  <a:pt x="969408" y="553533"/>
                </a:lnTo>
                <a:lnTo>
                  <a:pt x="910367" y="573153"/>
                </a:lnTo>
                <a:lnTo>
                  <a:pt x="850002" y="588215"/>
                </a:lnTo>
                <a:lnTo>
                  <a:pt x="788596" y="598636"/>
                </a:lnTo>
                <a:lnTo>
                  <a:pt x="726433" y="604333"/>
                </a:lnTo>
                <a:lnTo>
                  <a:pt x="663796" y="605225"/>
                </a:lnTo>
                <a:lnTo>
                  <a:pt x="600967" y="601228"/>
                </a:lnTo>
                <a:lnTo>
                  <a:pt x="538232" y="592262"/>
                </a:lnTo>
                <a:lnTo>
                  <a:pt x="475871" y="578243"/>
                </a:lnTo>
                <a:lnTo>
                  <a:pt x="414170" y="559090"/>
                </a:lnTo>
                <a:lnTo>
                  <a:pt x="353411" y="534720"/>
                </a:lnTo>
                <a:lnTo>
                  <a:pt x="293877" y="505050"/>
                </a:lnTo>
                <a:lnTo>
                  <a:pt x="258553" y="484481"/>
                </a:lnTo>
                <a:lnTo>
                  <a:pt x="224397" y="462207"/>
                </a:lnTo>
                <a:lnTo>
                  <a:pt x="191467" y="438283"/>
                </a:lnTo>
                <a:lnTo>
                  <a:pt x="159818" y="412762"/>
                </a:lnTo>
                <a:lnTo>
                  <a:pt x="129508" y="385701"/>
                </a:lnTo>
                <a:lnTo>
                  <a:pt x="100592" y="357155"/>
                </a:lnTo>
                <a:lnTo>
                  <a:pt x="73126" y="327177"/>
                </a:lnTo>
                <a:lnTo>
                  <a:pt x="47168" y="295823"/>
                </a:lnTo>
                <a:lnTo>
                  <a:pt x="22774" y="263148"/>
                </a:lnTo>
                <a:lnTo>
                  <a:pt x="0" y="229206"/>
                </a:lnTo>
                <a:lnTo>
                  <a:pt x="342138" y="12036"/>
                </a:lnTo>
                <a:lnTo>
                  <a:pt x="361076" y="39380"/>
                </a:lnTo>
                <a:lnTo>
                  <a:pt x="381828" y="64697"/>
                </a:lnTo>
                <a:lnTo>
                  <a:pt x="428200" y="109122"/>
                </a:lnTo>
                <a:lnTo>
                  <a:pt x="480099" y="145054"/>
                </a:lnTo>
                <a:lnTo>
                  <a:pt x="536372" y="172235"/>
                </a:lnTo>
                <a:lnTo>
                  <a:pt x="595868" y="190407"/>
                </a:lnTo>
                <a:lnTo>
                  <a:pt x="657432" y="199314"/>
                </a:lnTo>
                <a:lnTo>
                  <a:pt x="688629" y="200212"/>
                </a:lnTo>
                <a:lnTo>
                  <a:pt x="719912" y="198697"/>
                </a:lnTo>
                <a:lnTo>
                  <a:pt x="782155" y="188300"/>
                </a:lnTo>
                <a:lnTo>
                  <a:pt x="843008" y="167863"/>
                </a:lnTo>
                <a:lnTo>
                  <a:pt x="901319" y="137131"/>
                </a:lnTo>
                <a:lnTo>
                  <a:pt x="932888" y="114930"/>
                </a:lnTo>
                <a:lnTo>
                  <a:pt x="962100" y="89926"/>
                </a:lnTo>
                <a:lnTo>
                  <a:pt x="988775" y="62310"/>
                </a:lnTo>
                <a:lnTo>
                  <a:pt x="1012733" y="32271"/>
                </a:lnTo>
                <a:lnTo>
                  <a:pt x="1033795" y="0"/>
                </a:lnTo>
                <a:lnTo>
                  <a:pt x="1394460" y="185391"/>
                </a:lnTo>
                <a:close/>
              </a:path>
            </a:pathLst>
          </a:custGeom>
          <a:noFill/>
          <a:ln w="198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4" name="object 21"/>
          <p:cNvSpPr>
            <a:spLocks/>
          </p:cNvSpPr>
          <p:nvPr/>
        </p:nvSpPr>
        <p:spPr bwMode="auto">
          <a:xfrm>
            <a:off x="5126568" y="2608263"/>
            <a:ext cx="1081617" cy="1244600"/>
          </a:xfrm>
          <a:custGeom>
            <a:avLst/>
            <a:gdLst>
              <a:gd name="T0" fmla="*/ 813658 w 810895"/>
              <a:gd name="T1" fmla="*/ 0 h 1244600"/>
              <a:gd name="T2" fmla="*/ 767451 w 810895"/>
              <a:gd name="T3" fmla="*/ 1305 h 1244600"/>
              <a:gd name="T4" fmla="*/ 721542 w 810895"/>
              <a:gd name="T5" fmla="*/ 5202 h 1244600"/>
              <a:gd name="T6" fmla="*/ 676036 w 810895"/>
              <a:gd name="T7" fmla="*/ 11662 h 1244600"/>
              <a:gd name="T8" fmla="*/ 631042 w 810895"/>
              <a:gd name="T9" fmla="*/ 20653 h 1244600"/>
              <a:gd name="T10" fmla="*/ 586663 w 810895"/>
              <a:gd name="T11" fmla="*/ 32146 h 1244600"/>
              <a:gd name="T12" fmla="*/ 543007 w 810895"/>
              <a:gd name="T13" fmla="*/ 46113 h 1244600"/>
              <a:gd name="T14" fmla="*/ 500181 w 810895"/>
              <a:gd name="T15" fmla="*/ 62522 h 1244600"/>
              <a:gd name="T16" fmla="*/ 458289 w 810895"/>
              <a:gd name="T17" fmla="*/ 81345 h 1244600"/>
              <a:gd name="T18" fmla="*/ 417440 w 810895"/>
              <a:gd name="T19" fmla="*/ 102551 h 1244600"/>
              <a:gd name="T20" fmla="*/ 377741 w 810895"/>
              <a:gd name="T21" fmla="*/ 126110 h 1244600"/>
              <a:gd name="T22" fmla="*/ 322837 w 810895"/>
              <a:gd name="T23" fmla="*/ 163986 h 1244600"/>
              <a:gd name="T24" fmla="*/ 272007 w 810895"/>
              <a:gd name="T25" fmla="*/ 205489 h 1244600"/>
              <a:gd name="T26" fmla="*/ 225311 w 810895"/>
              <a:gd name="T27" fmla="*/ 250331 h 1244600"/>
              <a:gd name="T28" fmla="*/ 182819 w 810895"/>
              <a:gd name="T29" fmla="*/ 298224 h 1244600"/>
              <a:gd name="T30" fmla="*/ 144591 w 810895"/>
              <a:gd name="T31" fmla="*/ 348880 h 1244600"/>
              <a:gd name="T32" fmla="*/ 110683 w 810895"/>
              <a:gd name="T33" fmla="*/ 402012 h 1244600"/>
              <a:gd name="T34" fmla="*/ 81180 w 810895"/>
              <a:gd name="T35" fmla="*/ 457332 h 1244600"/>
              <a:gd name="T36" fmla="*/ 56128 w 810895"/>
              <a:gd name="T37" fmla="*/ 514552 h 1244600"/>
              <a:gd name="T38" fmla="*/ 35601 w 810895"/>
              <a:gd name="T39" fmla="*/ 573383 h 1244600"/>
              <a:gd name="T40" fmla="*/ 19662 w 810895"/>
              <a:gd name="T41" fmla="*/ 633539 h 1244600"/>
              <a:gd name="T42" fmla="*/ 8366 w 810895"/>
              <a:gd name="T43" fmla="*/ 694731 h 1244600"/>
              <a:gd name="T44" fmla="*/ 1797 w 810895"/>
              <a:gd name="T45" fmla="*/ 756672 h 1244600"/>
              <a:gd name="T46" fmla="*/ 0 w 810895"/>
              <a:gd name="T47" fmla="*/ 819073 h 1244600"/>
              <a:gd name="T48" fmla="*/ 3048 w 810895"/>
              <a:gd name="T49" fmla="*/ 881647 h 1244600"/>
              <a:gd name="T50" fmla="*/ 11006 w 810895"/>
              <a:gd name="T51" fmla="*/ 944106 h 1244600"/>
              <a:gd name="T52" fmla="*/ 23937 w 810895"/>
              <a:gd name="T53" fmla="*/ 1006162 h 1244600"/>
              <a:gd name="T54" fmla="*/ 41907 w 810895"/>
              <a:gd name="T55" fmla="*/ 1067527 h 1244600"/>
              <a:gd name="T56" fmla="*/ 64980 w 810895"/>
              <a:gd name="T57" fmla="*/ 1127913 h 1244600"/>
              <a:gd name="T58" fmla="*/ 93223 w 810895"/>
              <a:gd name="T59" fmla="*/ 1187034 h 1244600"/>
              <a:gd name="T60" fmla="*/ 126697 w 810895"/>
              <a:gd name="T61" fmla="*/ 1244599 h 1244600"/>
              <a:gd name="T62" fmla="*/ 464737 w 810895"/>
              <a:gd name="T63" fmla="*/ 1018638 h 1244600"/>
              <a:gd name="T64" fmla="*/ 458248 w 810895"/>
              <a:gd name="T65" fmla="*/ 1007452 h 1244600"/>
              <a:gd name="T66" fmla="*/ 452132 w 810895"/>
              <a:gd name="T67" fmla="*/ 996085 h 1244600"/>
              <a:gd name="T68" fmla="*/ 436031 w 810895"/>
              <a:gd name="T69" fmla="*/ 960997 h 1244600"/>
              <a:gd name="T70" fmla="*/ 423368 w 810895"/>
              <a:gd name="T71" fmla="*/ 924628 h 1244600"/>
              <a:gd name="T72" fmla="*/ 414221 w 810895"/>
              <a:gd name="T73" fmla="*/ 887233 h 1244600"/>
              <a:gd name="T74" fmla="*/ 408676 w 810895"/>
              <a:gd name="T75" fmla="*/ 849068 h 1244600"/>
              <a:gd name="T76" fmla="*/ 406807 w 810895"/>
              <a:gd name="T77" fmla="*/ 810387 h 1244600"/>
              <a:gd name="T78" fmla="*/ 408159 w 810895"/>
              <a:gd name="T79" fmla="*/ 777155 h 1244600"/>
              <a:gd name="T80" fmla="*/ 418637 w 810895"/>
              <a:gd name="T81" fmla="*/ 713013 h 1244600"/>
              <a:gd name="T82" fmla="*/ 438788 w 810895"/>
              <a:gd name="T83" fmla="*/ 652660 h 1244600"/>
              <a:gd name="T84" fmla="*/ 467774 w 810895"/>
              <a:gd name="T85" fmla="*/ 596934 h 1244600"/>
              <a:gd name="T86" fmla="*/ 504759 w 810895"/>
              <a:gd name="T87" fmla="*/ 546667 h 1244600"/>
              <a:gd name="T88" fmla="*/ 548903 w 810895"/>
              <a:gd name="T89" fmla="*/ 502697 h 1244600"/>
              <a:gd name="T90" fmla="*/ 599366 w 810895"/>
              <a:gd name="T91" fmla="*/ 465857 h 1244600"/>
              <a:gd name="T92" fmla="*/ 655312 w 810895"/>
              <a:gd name="T93" fmla="*/ 436983 h 1244600"/>
              <a:gd name="T94" fmla="*/ 715902 w 810895"/>
              <a:gd name="T95" fmla="*/ 416910 h 1244600"/>
              <a:gd name="T96" fmla="*/ 780297 w 810895"/>
              <a:gd name="T97" fmla="*/ 406473 h 1244600"/>
              <a:gd name="T98" fmla="*/ 813658 w 810895"/>
              <a:gd name="T99" fmla="*/ 405129 h 1244600"/>
              <a:gd name="T100" fmla="*/ 813658 w 810895"/>
              <a:gd name="T101" fmla="*/ 0 h 12446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10895" h="1244600">
                <a:moveTo>
                  <a:pt x="810474" y="0"/>
                </a:moveTo>
                <a:lnTo>
                  <a:pt x="764448" y="1305"/>
                </a:lnTo>
                <a:lnTo>
                  <a:pt x="718718" y="5202"/>
                </a:lnTo>
                <a:lnTo>
                  <a:pt x="673391" y="11662"/>
                </a:lnTo>
                <a:lnTo>
                  <a:pt x="628572" y="20653"/>
                </a:lnTo>
                <a:lnTo>
                  <a:pt x="584367" y="32146"/>
                </a:lnTo>
                <a:lnTo>
                  <a:pt x="540882" y="46113"/>
                </a:lnTo>
                <a:lnTo>
                  <a:pt x="498223" y="62522"/>
                </a:lnTo>
                <a:lnTo>
                  <a:pt x="456496" y="81345"/>
                </a:lnTo>
                <a:lnTo>
                  <a:pt x="415807" y="102551"/>
                </a:lnTo>
                <a:lnTo>
                  <a:pt x="376261" y="126110"/>
                </a:lnTo>
                <a:lnTo>
                  <a:pt x="321575" y="163986"/>
                </a:lnTo>
                <a:lnTo>
                  <a:pt x="270943" y="205489"/>
                </a:lnTo>
                <a:lnTo>
                  <a:pt x="224431" y="250331"/>
                </a:lnTo>
                <a:lnTo>
                  <a:pt x="182103" y="298224"/>
                </a:lnTo>
                <a:lnTo>
                  <a:pt x="144022" y="348880"/>
                </a:lnTo>
                <a:lnTo>
                  <a:pt x="110253" y="402012"/>
                </a:lnTo>
                <a:lnTo>
                  <a:pt x="80860" y="457332"/>
                </a:lnTo>
                <a:lnTo>
                  <a:pt x="55908" y="514552"/>
                </a:lnTo>
                <a:lnTo>
                  <a:pt x="35461" y="573383"/>
                </a:lnTo>
                <a:lnTo>
                  <a:pt x="19582" y="633539"/>
                </a:lnTo>
                <a:lnTo>
                  <a:pt x="8336" y="694731"/>
                </a:lnTo>
                <a:lnTo>
                  <a:pt x="1787" y="756672"/>
                </a:lnTo>
                <a:lnTo>
                  <a:pt x="0" y="819073"/>
                </a:lnTo>
                <a:lnTo>
                  <a:pt x="3038" y="881647"/>
                </a:lnTo>
                <a:lnTo>
                  <a:pt x="10966" y="944106"/>
                </a:lnTo>
                <a:lnTo>
                  <a:pt x="23847" y="1006162"/>
                </a:lnTo>
                <a:lnTo>
                  <a:pt x="41747" y="1067527"/>
                </a:lnTo>
                <a:lnTo>
                  <a:pt x="64730" y="1127913"/>
                </a:lnTo>
                <a:lnTo>
                  <a:pt x="92859" y="1187034"/>
                </a:lnTo>
                <a:lnTo>
                  <a:pt x="126198" y="1244599"/>
                </a:lnTo>
                <a:lnTo>
                  <a:pt x="462917" y="1018638"/>
                </a:lnTo>
                <a:lnTo>
                  <a:pt x="456456" y="1007452"/>
                </a:lnTo>
                <a:lnTo>
                  <a:pt x="450362" y="996085"/>
                </a:lnTo>
                <a:lnTo>
                  <a:pt x="434324" y="960997"/>
                </a:lnTo>
                <a:lnTo>
                  <a:pt x="421710" y="924628"/>
                </a:lnTo>
                <a:lnTo>
                  <a:pt x="412601" y="887233"/>
                </a:lnTo>
                <a:lnTo>
                  <a:pt x="407076" y="849068"/>
                </a:lnTo>
                <a:lnTo>
                  <a:pt x="405217" y="810387"/>
                </a:lnTo>
                <a:lnTo>
                  <a:pt x="406561" y="777155"/>
                </a:lnTo>
                <a:lnTo>
                  <a:pt x="416997" y="713013"/>
                </a:lnTo>
                <a:lnTo>
                  <a:pt x="437070" y="652660"/>
                </a:lnTo>
                <a:lnTo>
                  <a:pt x="465944" y="596934"/>
                </a:lnTo>
                <a:lnTo>
                  <a:pt x="502784" y="546667"/>
                </a:lnTo>
                <a:lnTo>
                  <a:pt x="546755" y="502697"/>
                </a:lnTo>
                <a:lnTo>
                  <a:pt x="597021" y="465857"/>
                </a:lnTo>
                <a:lnTo>
                  <a:pt x="652748" y="436983"/>
                </a:lnTo>
                <a:lnTo>
                  <a:pt x="713100" y="416910"/>
                </a:lnTo>
                <a:lnTo>
                  <a:pt x="777243" y="406473"/>
                </a:lnTo>
                <a:lnTo>
                  <a:pt x="810474" y="405129"/>
                </a:lnTo>
                <a:lnTo>
                  <a:pt x="810474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5" name="object 22"/>
          <p:cNvSpPr>
            <a:spLocks/>
          </p:cNvSpPr>
          <p:nvPr/>
        </p:nvSpPr>
        <p:spPr bwMode="auto">
          <a:xfrm>
            <a:off x="5126568" y="2608263"/>
            <a:ext cx="1081617" cy="1244600"/>
          </a:xfrm>
          <a:custGeom>
            <a:avLst/>
            <a:gdLst>
              <a:gd name="T0" fmla="*/ 126697 w 810895"/>
              <a:gd name="T1" fmla="*/ 1244599 h 1244600"/>
              <a:gd name="T2" fmla="*/ 93223 w 810895"/>
              <a:gd name="T3" fmla="*/ 1187034 h 1244600"/>
              <a:gd name="T4" fmla="*/ 64980 w 810895"/>
              <a:gd name="T5" fmla="*/ 1127913 h 1244600"/>
              <a:gd name="T6" fmla="*/ 41907 w 810895"/>
              <a:gd name="T7" fmla="*/ 1067527 h 1244600"/>
              <a:gd name="T8" fmla="*/ 23937 w 810895"/>
              <a:gd name="T9" fmla="*/ 1006162 h 1244600"/>
              <a:gd name="T10" fmla="*/ 11006 w 810895"/>
              <a:gd name="T11" fmla="*/ 944106 h 1244600"/>
              <a:gd name="T12" fmla="*/ 3048 w 810895"/>
              <a:gd name="T13" fmla="*/ 881647 h 1244600"/>
              <a:gd name="T14" fmla="*/ 0 w 810895"/>
              <a:gd name="T15" fmla="*/ 819073 h 1244600"/>
              <a:gd name="T16" fmla="*/ 1797 w 810895"/>
              <a:gd name="T17" fmla="*/ 756672 h 1244600"/>
              <a:gd name="T18" fmla="*/ 8366 w 810895"/>
              <a:gd name="T19" fmla="*/ 694731 h 1244600"/>
              <a:gd name="T20" fmla="*/ 19662 w 810895"/>
              <a:gd name="T21" fmla="*/ 633539 h 1244600"/>
              <a:gd name="T22" fmla="*/ 35601 w 810895"/>
              <a:gd name="T23" fmla="*/ 573383 h 1244600"/>
              <a:gd name="T24" fmla="*/ 56128 w 810895"/>
              <a:gd name="T25" fmla="*/ 514552 h 1244600"/>
              <a:gd name="T26" fmla="*/ 81180 w 810895"/>
              <a:gd name="T27" fmla="*/ 457332 h 1244600"/>
              <a:gd name="T28" fmla="*/ 110683 w 810895"/>
              <a:gd name="T29" fmla="*/ 402012 h 1244600"/>
              <a:gd name="T30" fmla="*/ 144591 w 810895"/>
              <a:gd name="T31" fmla="*/ 348880 h 1244600"/>
              <a:gd name="T32" fmla="*/ 182819 w 810895"/>
              <a:gd name="T33" fmla="*/ 298224 h 1244600"/>
              <a:gd name="T34" fmla="*/ 225311 w 810895"/>
              <a:gd name="T35" fmla="*/ 250331 h 1244600"/>
              <a:gd name="T36" fmla="*/ 272007 w 810895"/>
              <a:gd name="T37" fmla="*/ 205489 h 1244600"/>
              <a:gd name="T38" fmla="*/ 322837 w 810895"/>
              <a:gd name="T39" fmla="*/ 163986 h 1244600"/>
              <a:gd name="T40" fmla="*/ 377741 w 810895"/>
              <a:gd name="T41" fmla="*/ 126110 h 1244600"/>
              <a:gd name="T42" fmla="*/ 417440 w 810895"/>
              <a:gd name="T43" fmla="*/ 102551 h 1244600"/>
              <a:gd name="T44" fmla="*/ 458289 w 810895"/>
              <a:gd name="T45" fmla="*/ 81345 h 1244600"/>
              <a:gd name="T46" fmla="*/ 500181 w 810895"/>
              <a:gd name="T47" fmla="*/ 62522 h 1244600"/>
              <a:gd name="T48" fmla="*/ 543007 w 810895"/>
              <a:gd name="T49" fmla="*/ 46113 h 1244600"/>
              <a:gd name="T50" fmla="*/ 586663 w 810895"/>
              <a:gd name="T51" fmla="*/ 32146 h 1244600"/>
              <a:gd name="T52" fmla="*/ 631042 w 810895"/>
              <a:gd name="T53" fmla="*/ 20653 h 1244600"/>
              <a:gd name="T54" fmla="*/ 676036 w 810895"/>
              <a:gd name="T55" fmla="*/ 11662 h 1244600"/>
              <a:gd name="T56" fmla="*/ 721542 w 810895"/>
              <a:gd name="T57" fmla="*/ 5202 h 1244600"/>
              <a:gd name="T58" fmla="*/ 767451 w 810895"/>
              <a:gd name="T59" fmla="*/ 1305 h 1244600"/>
              <a:gd name="T60" fmla="*/ 813658 w 810895"/>
              <a:gd name="T61" fmla="*/ 0 h 1244600"/>
              <a:gd name="T62" fmla="*/ 813658 w 810895"/>
              <a:gd name="T63" fmla="*/ 405129 h 1244600"/>
              <a:gd name="T64" fmla="*/ 780297 w 810895"/>
              <a:gd name="T65" fmla="*/ 406473 h 1244600"/>
              <a:gd name="T66" fmla="*/ 747676 w 810895"/>
              <a:gd name="T67" fmla="*/ 410435 h 1244600"/>
              <a:gd name="T68" fmla="*/ 685079 w 810895"/>
              <a:gd name="T69" fmla="*/ 425794 h 1244600"/>
              <a:gd name="T70" fmla="*/ 626706 w 810895"/>
              <a:gd name="T71" fmla="*/ 450372 h 1244600"/>
              <a:gd name="T72" fmla="*/ 573397 w 810895"/>
              <a:gd name="T73" fmla="*/ 483333 h 1244600"/>
              <a:gd name="T74" fmla="*/ 525989 w 810895"/>
              <a:gd name="T75" fmla="*/ 523843 h 1244600"/>
              <a:gd name="T76" fmla="*/ 485321 w 810895"/>
              <a:gd name="T77" fmla="*/ 571066 h 1244600"/>
              <a:gd name="T78" fmla="*/ 452229 w 810895"/>
              <a:gd name="T79" fmla="*/ 624167 h 1244600"/>
              <a:gd name="T80" fmla="*/ 427554 w 810895"/>
              <a:gd name="T81" fmla="*/ 682311 h 1244600"/>
              <a:gd name="T82" fmla="*/ 412133 w 810895"/>
              <a:gd name="T83" fmla="*/ 744662 h 1244600"/>
              <a:gd name="T84" fmla="*/ 406807 w 810895"/>
              <a:gd name="T85" fmla="*/ 810387 h 1244600"/>
              <a:gd name="T86" fmla="*/ 407016 w 810895"/>
              <a:gd name="T87" fmla="*/ 823322 h 1244600"/>
              <a:gd name="T88" fmla="*/ 410120 w 810895"/>
              <a:gd name="T89" fmla="*/ 861859 h 1244600"/>
              <a:gd name="T90" fmla="*/ 416873 w 810895"/>
              <a:gd name="T91" fmla="*/ 899797 h 1244600"/>
              <a:gd name="T92" fmla="*/ 427199 w 810895"/>
              <a:gd name="T93" fmla="*/ 936878 h 1244600"/>
              <a:gd name="T94" fmla="*/ 441020 w 810895"/>
              <a:gd name="T95" fmla="*/ 972848 h 1244600"/>
              <a:gd name="T96" fmla="*/ 458248 w 810895"/>
              <a:gd name="T97" fmla="*/ 1007452 h 1244600"/>
              <a:gd name="T98" fmla="*/ 464737 w 810895"/>
              <a:gd name="T99" fmla="*/ 1018638 h 1244600"/>
              <a:gd name="T100" fmla="*/ 126697 w 810895"/>
              <a:gd name="T101" fmla="*/ 1244599 h 12446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10895" h="1244600">
                <a:moveTo>
                  <a:pt x="126198" y="1244599"/>
                </a:moveTo>
                <a:lnTo>
                  <a:pt x="92859" y="1187034"/>
                </a:lnTo>
                <a:lnTo>
                  <a:pt x="64730" y="1127913"/>
                </a:lnTo>
                <a:lnTo>
                  <a:pt x="41747" y="1067527"/>
                </a:lnTo>
                <a:lnTo>
                  <a:pt x="23847" y="1006162"/>
                </a:lnTo>
                <a:lnTo>
                  <a:pt x="10966" y="944106"/>
                </a:lnTo>
                <a:lnTo>
                  <a:pt x="3038" y="881647"/>
                </a:lnTo>
                <a:lnTo>
                  <a:pt x="0" y="819073"/>
                </a:lnTo>
                <a:lnTo>
                  <a:pt x="1787" y="756672"/>
                </a:lnTo>
                <a:lnTo>
                  <a:pt x="8336" y="694731"/>
                </a:lnTo>
                <a:lnTo>
                  <a:pt x="19582" y="633539"/>
                </a:lnTo>
                <a:lnTo>
                  <a:pt x="35461" y="573383"/>
                </a:lnTo>
                <a:lnTo>
                  <a:pt x="55908" y="514552"/>
                </a:lnTo>
                <a:lnTo>
                  <a:pt x="80860" y="457332"/>
                </a:lnTo>
                <a:lnTo>
                  <a:pt x="110253" y="402012"/>
                </a:lnTo>
                <a:lnTo>
                  <a:pt x="144022" y="348880"/>
                </a:lnTo>
                <a:lnTo>
                  <a:pt x="182103" y="298224"/>
                </a:lnTo>
                <a:lnTo>
                  <a:pt x="224431" y="250331"/>
                </a:lnTo>
                <a:lnTo>
                  <a:pt x="270943" y="205489"/>
                </a:lnTo>
                <a:lnTo>
                  <a:pt x="321575" y="163986"/>
                </a:lnTo>
                <a:lnTo>
                  <a:pt x="376261" y="126110"/>
                </a:lnTo>
                <a:lnTo>
                  <a:pt x="415807" y="102551"/>
                </a:lnTo>
                <a:lnTo>
                  <a:pt x="456496" y="81345"/>
                </a:lnTo>
                <a:lnTo>
                  <a:pt x="498223" y="62522"/>
                </a:lnTo>
                <a:lnTo>
                  <a:pt x="540882" y="46113"/>
                </a:lnTo>
                <a:lnTo>
                  <a:pt x="584367" y="32146"/>
                </a:lnTo>
                <a:lnTo>
                  <a:pt x="628572" y="20653"/>
                </a:lnTo>
                <a:lnTo>
                  <a:pt x="673391" y="11662"/>
                </a:lnTo>
                <a:lnTo>
                  <a:pt x="718718" y="5202"/>
                </a:lnTo>
                <a:lnTo>
                  <a:pt x="764448" y="1305"/>
                </a:lnTo>
                <a:lnTo>
                  <a:pt x="810474" y="0"/>
                </a:lnTo>
                <a:lnTo>
                  <a:pt x="810474" y="405129"/>
                </a:lnTo>
                <a:lnTo>
                  <a:pt x="777243" y="406473"/>
                </a:lnTo>
                <a:lnTo>
                  <a:pt x="744750" y="410435"/>
                </a:lnTo>
                <a:lnTo>
                  <a:pt x="682398" y="425794"/>
                </a:lnTo>
                <a:lnTo>
                  <a:pt x="624254" y="450372"/>
                </a:lnTo>
                <a:lnTo>
                  <a:pt x="571153" y="483333"/>
                </a:lnTo>
                <a:lnTo>
                  <a:pt x="523930" y="523843"/>
                </a:lnTo>
                <a:lnTo>
                  <a:pt x="483421" y="571066"/>
                </a:lnTo>
                <a:lnTo>
                  <a:pt x="450459" y="624167"/>
                </a:lnTo>
                <a:lnTo>
                  <a:pt x="425882" y="682311"/>
                </a:lnTo>
                <a:lnTo>
                  <a:pt x="410522" y="744662"/>
                </a:lnTo>
                <a:lnTo>
                  <a:pt x="405217" y="810387"/>
                </a:lnTo>
                <a:lnTo>
                  <a:pt x="405425" y="823322"/>
                </a:lnTo>
                <a:lnTo>
                  <a:pt x="408515" y="861859"/>
                </a:lnTo>
                <a:lnTo>
                  <a:pt x="415243" y="899797"/>
                </a:lnTo>
                <a:lnTo>
                  <a:pt x="425529" y="936878"/>
                </a:lnTo>
                <a:lnTo>
                  <a:pt x="439294" y="972848"/>
                </a:lnTo>
                <a:lnTo>
                  <a:pt x="456456" y="1007452"/>
                </a:lnTo>
                <a:lnTo>
                  <a:pt x="462917" y="1018638"/>
                </a:lnTo>
                <a:lnTo>
                  <a:pt x="126198" y="1244599"/>
                </a:lnTo>
                <a:close/>
              </a:path>
            </a:pathLst>
          </a:custGeom>
          <a:noFill/>
          <a:ln w="198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6" name="object 23"/>
          <p:cNvSpPr txBox="1">
            <a:spLocks noChangeArrowheads="1"/>
          </p:cNvSpPr>
          <p:nvPr/>
        </p:nvSpPr>
        <p:spPr bwMode="auto">
          <a:xfrm>
            <a:off x="5149851" y="1262063"/>
            <a:ext cx="255270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6000"/>
              </a:lnSpc>
            </a:pPr>
            <a:r>
              <a:rPr lang="ru-RU" altLang="ru-RU" b="1" dirty="0">
                <a:latin typeface="Arial" pitchFamily="34" charset="0"/>
              </a:rPr>
              <a:t>Автомобильный город: северо- американская модель</a:t>
            </a:r>
            <a:endParaRPr lang="ru-RU" altLang="ru-RU" dirty="0">
              <a:latin typeface="Arial" pitchFamily="34" charset="0"/>
            </a:endParaRPr>
          </a:p>
        </p:txBody>
      </p:sp>
      <p:sp>
        <p:nvSpPr>
          <p:cNvPr id="21527" name="object 24"/>
          <p:cNvSpPr>
            <a:spLocks/>
          </p:cNvSpPr>
          <p:nvPr/>
        </p:nvSpPr>
        <p:spPr bwMode="auto">
          <a:xfrm>
            <a:off x="9999133" y="2574925"/>
            <a:ext cx="628651" cy="476250"/>
          </a:xfrm>
          <a:custGeom>
            <a:avLst/>
            <a:gdLst>
              <a:gd name="T0" fmla="*/ 0 w 470534"/>
              <a:gd name="T1" fmla="*/ 0 h 476250"/>
              <a:gd name="T2" fmla="*/ 6160 w 470534"/>
              <a:gd name="T3" fmla="*/ 399714 h 476250"/>
              <a:gd name="T4" fmla="*/ 19409 w 470534"/>
              <a:gd name="T5" fmla="*/ 400122 h 476250"/>
              <a:gd name="T6" fmla="*/ 32604 w 470534"/>
              <a:gd name="T7" fmla="*/ 400949 h 476250"/>
              <a:gd name="T8" fmla="*/ 71796 w 470534"/>
              <a:gd name="T9" fmla="*/ 405917 h 476250"/>
              <a:gd name="T10" fmla="*/ 110193 w 470534"/>
              <a:gd name="T11" fmla="*/ 414547 h 476250"/>
              <a:gd name="T12" fmla="*/ 147527 w 470534"/>
              <a:gd name="T13" fmla="*/ 426753 h 476250"/>
              <a:gd name="T14" fmla="*/ 183536 w 470534"/>
              <a:gd name="T15" fmla="*/ 442447 h 476250"/>
              <a:gd name="T16" fmla="*/ 217955 w 470534"/>
              <a:gd name="T17" fmla="*/ 461544 h 476250"/>
              <a:gd name="T18" fmla="*/ 239885 w 470534"/>
              <a:gd name="T19" fmla="*/ 476123 h 476250"/>
              <a:gd name="T20" fmla="*/ 479646 w 470534"/>
              <a:gd name="T21" fmla="*/ 152653 h 476250"/>
              <a:gd name="T22" fmla="*/ 436982 w 470534"/>
              <a:gd name="T23" fmla="*/ 124246 h 476250"/>
              <a:gd name="T24" fmla="*/ 392760 w 470534"/>
              <a:gd name="T25" fmla="*/ 98641 h 476250"/>
              <a:gd name="T26" fmla="*/ 347121 w 470534"/>
              <a:gd name="T27" fmla="*/ 75883 h 476250"/>
              <a:gd name="T28" fmla="*/ 300208 w 470534"/>
              <a:gd name="T29" fmla="*/ 56016 h 476250"/>
              <a:gd name="T30" fmla="*/ 252165 w 470534"/>
              <a:gd name="T31" fmla="*/ 39084 h 476250"/>
              <a:gd name="T32" fmla="*/ 203135 w 470534"/>
              <a:gd name="T33" fmla="*/ 25131 h 476250"/>
              <a:gd name="T34" fmla="*/ 153260 w 470534"/>
              <a:gd name="T35" fmla="*/ 14202 h 476250"/>
              <a:gd name="T36" fmla="*/ 102684 w 470534"/>
              <a:gd name="T37" fmla="*/ 6341 h 476250"/>
              <a:gd name="T38" fmla="*/ 51549 w 470534"/>
              <a:gd name="T39" fmla="*/ 1592 h 476250"/>
              <a:gd name="T40" fmla="*/ 25818 w 470534"/>
              <a:gd name="T41" fmla="*/ 399 h 476250"/>
              <a:gd name="T42" fmla="*/ 0 w 470534"/>
              <a:gd name="T43" fmla="*/ 0 h 4762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70534" h="476250">
                <a:moveTo>
                  <a:pt x="0" y="0"/>
                </a:moveTo>
                <a:lnTo>
                  <a:pt x="6040" y="399714"/>
                </a:lnTo>
                <a:lnTo>
                  <a:pt x="19019" y="400122"/>
                </a:lnTo>
                <a:lnTo>
                  <a:pt x="31950" y="400949"/>
                </a:lnTo>
                <a:lnTo>
                  <a:pt x="70356" y="405917"/>
                </a:lnTo>
                <a:lnTo>
                  <a:pt x="107983" y="414547"/>
                </a:lnTo>
                <a:lnTo>
                  <a:pt x="144569" y="426753"/>
                </a:lnTo>
                <a:lnTo>
                  <a:pt x="179856" y="442447"/>
                </a:lnTo>
                <a:lnTo>
                  <a:pt x="213585" y="461544"/>
                </a:lnTo>
                <a:lnTo>
                  <a:pt x="235076" y="476123"/>
                </a:lnTo>
                <a:lnTo>
                  <a:pt x="470026" y="152653"/>
                </a:lnTo>
                <a:lnTo>
                  <a:pt x="428220" y="124246"/>
                </a:lnTo>
                <a:lnTo>
                  <a:pt x="384885" y="98641"/>
                </a:lnTo>
                <a:lnTo>
                  <a:pt x="340161" y="75883"/>
                </a:lnTo>
                <a:lnTo>
                  <a:pt x="294189" y="56016"/>
                </a:lnTo>
                <a:lnTo>
                  <a:pt x="247110" y="39084"/>
                </a:lnTo>
                <a:lnTo>
                  <a:pt x="199062" y="25131"/>
                </a:lnTo>
                <a:lnTo>
                  <a:pt x="150187" y="14202"/>
                </a:lnTo>
                <a:lnTo>
                  <a:pt x="100625" y="6341"/>
                </a:lnTo>
                <a:lnTo>
                  <a:pt x="50516" y="1592"/>
                </a:lnTo>
                <a:lnTo>
                  <a:pt x="25300" y="399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object 25"/>
          <p:cNvSpPr/>
          <p:nvPr/>
        </p:nvSpPr>
        <p:spPr>
          <a:xfrm>
            <a:off x="10350500" y="2765425"/>
            <a:ext cx="753533" cy="1289050"/>
          </a:xfrm>
          <a:custGeom>
            <a:avLst/>
            <a:gdLst/>
            <a:ahLst/>
            <a:cxnLst/>
            <a:rect l="l" t="t" r="r" b="b"/>
            <a:pathLst>
              <a:path w="565150" h="1289050">
                <a:moveTo>
                  <a:pt x="234950" y="0"/>
                </a:moveTo>
                <a:lnTo>
                  <a:pt x="8621" y="329912"/>
                </a:lnTo>
                <a:lnTo>
                  <a:pt x="18611" y="337848"/>
                </a:lnTo>
                <a:lnTo>
                  <a:pt x="28337" y="346093"/>
                </a:lnTo>
                <a:lnTo>
                  <a:pt x="55851" y="372611"/>
                </a:lnTo>
                <a:lnTo>
                  <a:pt x="80722" y="401653"/>
                </a:lnTo>
                <a:lnTo>
                  <a:pt x="106595" y="439174"/>
                </a:lnTo>
                <a:lnTo>
                  <a:pt x="135473" y="496434"/>
                </a:lnTo>
                <a:lnTo>
                  <a:pt x="154465" y="556246"/>
                </a:lnTo>
                <a:lnTo>
                  <a:pt x="163751" y="617461"/>
                </a:lnTo>
                <a:lnTo>
                  <a:pt x="164811" y="648237"/>
                </a:lnTo>
                <a:lnTo>
                  <a:pt x="163512" y="678933"/>
                </a:lnTo>
                <a:lnTo>
                  <a:pt x="153928" y="739512"/>
                </a:lnTo>
                <a:lnTo>
                  <a:pt x="135179" y="798049"/>
                </a:lnTo>
                <a:lnTo>
                  <a:pt x="107447" y="853398"/>
                </a:lnTo>
                <a:lnTo>
                  <a:pt x="70913" y="904409"/>
                </a:lnTo>
                <a:lnTo>
                  <a:pt x="25755" y="949933"/>
                </a:lnTo>
                <a:lnTo>
                  <a:pt x="0" y="970280"/>
                </a:lnTo>
                <a:lnTo>
                  <a:pt x="242161" y="1288456"/>
                </a:lnTo>
                <a:lnTo>
                  <a:pt x="272345" y="1264896"/>
                </a:lnTo>
                <a:lnTo>
                  <a:pt x="301325" y="1239943"/>
                </a:lnTo>
                <a:lnTo>
                  <a:pt x="329053" y="1213643"/>
                </a:lnTo>
                <a:lnTo>
                  <a:pt x="355485" y="1186043"/>
                </a:lnTo>
                <a:lnTo>
                  <a:pt x="380575" y="1157186"/>
                </a:lnTo>
                <a:lnTo>
                  <a:pt x="404276" y="1127120"/>
                </a:lnTo>
                <a:lnTo>
                  <a:pt x="448265" y="1062227"/>
                </a:lnTo>
                <a:lnTo>
                  <a:pt x="479633" y="1005763"/>
                </a:lnTo>
                <a:lnTo>
                  <a:pt x="506009" y="947732"/>
                </a:lnTo>
                <a:lnTo>
                  <a:pt x="527440" y="888422"/>
                </a:lnTo>
                <a:lnTo>
                  <a:pt x="543970" y="828121"/>
                </a:lnTo>
                <a:lnTo>
                  <a:pt x="555646" y="767115"/>
                </a:lnTo>
                <a:lnTo>
                  <a:pt x="562514" y="705692"/>
                </a:lnTo>
                <a:lnTo>
                  <a:pt x="564618" y="644139"/>
                </a:lnTo>
                <a:lnTo>
                  <a:pt x="562005" y="582745"/>
                </a:lnTo>
                <a:lnTo>
                  <a:pt x="554720" y="521795"/>
                </a:lnTo>
                <a:lnTo>
                  <a:pt x="542808" y="461578"/>
                </a:lnTo>
                <a:lnTo>
                  <a:pt x="526316" y="402380"/>
                </a:lnTo>
                <a:lnTo>
                  <a:pt x="505289" y="344490"/>
                </a:lnTo>
                <a:lnTo>
                  <a:pt x="479772" y="288194"/>
                </a:lnTo>
                <a:lnTo>
                  <a:pt x="449812" y="233781"/>
                </a:lnTo>
                <a:lnTo>
                  <a:pt x="415453" y="181536"/>
                </a:lnTo>
                <a:lnTo>
                  <a:pt x="376742" y="131749"/>
                </a:lnTo>
                <a:lnTo>
                  <a:pt x="333724" y="84705"/>
                </a:lnTo>
                <a:lnTo>
                  <a:pt x="286445" y="40693"/>
                </a:lnTo>
                <a:lnTo>
                  <a:pt x="23495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dirty="0">
              <a:cs typeface="Arial" charset="0"/>
            </a:endParaRPr>
          </a:p>
        </p:txBody>
      </p:sp>
      <p:sp>
        <p:nvSpPr>
          <p:cNvPr id="21529" name="object 26"/>
          <p:cNvSpPr>
            <a:spLocks/>
          </p:cNvSpPr>
          <p:nvPr/>
        </p:nvSpPr>
        <p:spPr bwMode="auto">
          <a:xfrm>
            <a:off x="10350500" y="2765425"/>
            <a:ext cx="753533" cy="1289050"/>
          </a:xfrm>
          <a:custGeom>
            <a:avLst/>
            <a:gdLst>
              <a:gd name="T0" fmla="*/ 234950 w 565150"/>
              <a:gd name="T1" fmla="*/ 0 h 1289050"/>
              <a:gd name="T2" fmla="*/ 286445 w 565150"/>
              <a:gd name="T3" fmla="*/ 40693 h 1289050"/>
              <a:gd name="T4" fmla="*/ 333724 w 565150"/>
              <a:gd name="T5" fmla="*/ 84705 h 1289050"/>
              <a:gd name="T6" fmla="*/ 376742 w 565150"/>
              <a:gd name="T7" fmla="*/ 131749 h 1289050"/>
              <a:gd name="T8" fmla="*/ 415453 w 565150"/>
              <a:gd name="T9" fmla="*/ 181536 h 1289050"/>
              <a:gd name="T10" fmla="*/ 449812 w 565150"/>
              <a:gd name="T11" fmla="*/ 233781 h 1289050"/>
              <a:gd name="T12" fmla="*/ 479772 w 565150"/>
              <a:gd name="T13" fmla="*/ 288194 h 1289050"/>
              <a:gd name="T14" fmla="*/ 505289 w 565150"/>
              <a:gd name="T15" fmla="*/ 344490 h 1289050"/>
              <a:gd name="T16" fmla="*/ 526316 w 565150"/>
              <a:gd name="T17" fmla="*/ 402380 h 1289050"/>
              <a:gd name="T18" fmla="*/ 542808 w 565150"/>
              <a:gd name="T19" fmla="*/ 461578 h 1289050"/>
              <a:gd name="T20" fmla="*/ 554720 w 565150"/>
              <a:gd name="T21" fmla="*/ 521795 h 1289050"/>
              <a:gd name="T22" fmla="*/ 562005 w 565150"/>
              <a:gd name="T23" fmla="*/ 582745 h 1289050"/>
              <a:gd name="T24" fmla="*/ 564618 w 565150"/>
              <a:gd name="T25" fmla="*/ 644139 h 1289050"/>
              <a:gd name="T26" fmla="*/ 562514 w 565150"/>
              <a:gd name="T27" fmla="*/ 705692 h 1289050"/>
              <a:gd name="T28" fmla="*/ 555646 w 565150"/>
              <a:gd name="T29" fmla="*/ 767115 h 1289050"/>
              <a:gd name="T30" fmla="*/ 543970 w 565150"/>
              <a:gd name="T31" fmla="*/ 828121 h 1289050"/>
              <a:gd name="T32" fmla="*/ 527440 w 565150"/>
              <a:gd name="T33" fmla="*/ 888422 h 1289050"/>
              <a:gd name="T34" fmla="*/ 506009 w 565150"/>
              <a:gd name="T35" fmla="*/ 947732 h 1289050"/>
              <a:gd name="T36" fmla="*/ 479633 w 565150"/>
              <a:gd name="T37" fmla="*/ 1005763 h 1289050"/>
              <a:gd name="T38" fmla="*/ 448265 w 565150"/>
              <a:gd name="T39" fmla="*/ 1062227 h 1289050"/>
              <a:gd name="T40" fmla="*/ 411860 w 565150"/>
              <a:gd name="T41" fmla="*/ 1116838 h 1289050"/>
              <a:gd name="T42" fmla="*/ 388632 w 565150"/>
              <a:gd name="T43" fmla="*/ 1147296 h 1289050"/>
              <a:gd name="T44" fmla="*/ 364000 w 565150"/>
              <a:gd name="T45" fmla="*/ 1176561 h 1289050"/>
              <a:gd name="T46" fmla="*/ 338010 w 565150"/>
              <a:gd name="T47" fmla="*/ 1204585 h 1289050"/>
              <a:gd name="T48" fmla="*/ 310709 w 565150"/>
              <a:gd name="T49" fmla="*/ 1231324 h 1289050"/>
              <a:gd name="T50" fmla="*/ 282141 w 565150"/>
              <a:gd name="T51" fmla="*/ 1256731 h 1289050"/>
              <a:gd name="T52" fmla="*/ 252353 w 565150"/>
              <a:gd name="T53" fmla="*/ 1280761 h 1289050"/>
              <a:gd name="T54" fmla="*/ 242161 w 565150"/>
              <a:gd name="T55" fmla="*/ 1288456 h 1289050"/>
              <a:gd name="T56" fmla="*/ 0 w 565150"/>
              <a:gd name="T57" fmla="*/ 970280 h 1289050"/>
              <a:gd name="T58" fmla="*/ 25755 w 565150"/>
              <a:gd name="T59" fmla="*/ 949933 h 1289050"/>
              <a:gd name="T60" fmla="*/ 49400 w 565150"/>
              <a:gd name="T61" fmla="*/ 927928 h 1289050"/>
              <a:gd name="T62" fmla="*/ 90269 w 565150"/>
              <a:gd name="T63" fmla="*/ 879517 h 1289050"/>
              <a:gd name="T64" fmla="*/ 122425 w 565150"/>
              <a:gd name="T65" fmla="*/ 826194 h 1289050"/>
              <a:gd name="T66" fmla="*/ 145688 w 565150"/>
              <a:gd name="T67" fmla="*/ 769107 h 1289050"/>
              <a:gd name="T68" fmla="*/ 159877 w 565150"/>
              <a:gd name="T69" fmla="*/ 709406 h 1289050"/>
              <a:gd name="T70" fmla="*/ 164811 w 565150"/>
              <a:gd name="T71" fmla="*/ 648237 h 1289050"/>
              <a:gd name="T72" fmla="*/ 163751 w 565150"/>
              <a:gd name="T73" fmla="*/ 617461 h 1289050"/>
              <a:gd name="T74" fmla="*/ 154465 w 565150"/>
              <a:gd name="T75" fmla="*/ 556246 h 1289050"/>
              <a:gd name="T76" fmla="*/ 135473 w 565150"/>
              <a:gd name="T77" fmla="*/ 496434 h 1289050"/>
              <a:gd name="T78" fmla="*/ 106595 w 565150"/>
              <a:gd name="T79" fmla="*/ 439174 h 1289050"/>
              <a:gd name="T80" fmla="*/ 80722 w 565150"/>
              <a:gd name="T81" fmla="*/ 401653 h 1289050"/>
              <a:gd name="T82" fmla="*/ 55851 w 565150"/>
              <a:gd name="T83" fmla="*/ 372611 h 1289050"/>
              <a:gd name="T84" fmla="*/ 28337 w 565150"/>
              <a:gd name="T85" fmla="*/ 346093 h 1289050"/>
              <a:gd name="T86" fmla="*/ 8621 w 565150"/>
              <a:gd name="T87" fmla="*/ 329912 h 1289050"/>
              <a:gd name="T88" fmla="*/ 234950 w 565150"/>
              <a:gd name="T89" fmla="*/ 0 h 12890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65150" h="1289050">
                <a:moveTo>
                  <a:pt x="234950" y="0"/>
                </a:moveTo>
                <a:lnTo>
                  <a:pt x="286445" y="40693"/>
                </a:lnTo>
                <a:lnTo>
                  <a:pt x="333724" y="84705"/>
                </a:lnTo>
                <a:lnTo>
                  <a:pt x="376742" y="131749"/>
                </a:lnTo>
                <a:lnTo>
                  <a:pt x="415453" y="181536"/>
                </a:lnTo>
                <a:lnTo>
                  <a:pt x="449812" y="233781"/>
                </a:lnTo>
                <a:lnTo>
                  <a:pt x="479772" y="288194"/>
                </a:lnTo>
                <a:lnTo>
                  <a:pt x="505289" y="344490"/>
                </a:lnTo>
                <a:lnTo>
                  <a:pt x="526316" y="402380"/>
                </a:lnTo>
                <a:lnTo>
                  <a:pt x="542808" y="461578"/>
                </a:lnTo>
                <a:lnTo>
                  <a:pt x="554720" y="521795"/>
                </a:lnTo>
                <a:lnTo>
                  <a:pt x="562005" y="582745"/>
                </a:lnTo>
                <a:lnTo>
                  <a:pt x="564618" y="644139"/>
                </a:lnTo>
                <a:lnTo>
                  <a:pt x="562514" y="705692"/>
                </a:lnTo>
                <a:lnTo>
                  <a:pt x="555646" y="767115"/>
                </a:lnTo>
                <a:lnTo>
                  <a:pt x="543970" y="828121"/>
                </a:lnTo>
                <a:lnTo>
                  <a:pt x="527440" y="888422"/>
                </a:lnTo>
                <a:lnTo>
                  <a:pt x="506009" y="947732"/>
                </a:lnTo>
                <a:lnTo>
                  <a:pt x="479633" y="1005763"/>
                </a:lnTo>
                <a:lnTo>
                  <a:pt x="448265" y="1062227"/>
                </a:lnTo>
                <a:lnTo>
                  <a:pt x="411860" y="1116838"/>
                </a:lnTo>
                <a:lnTo>
                  <a:pt x="388632" y="1147296"/>
                </a:lnTo>
                <a:lnTo>
                  <a:pt x="364000" y="1176561"/>
                </a:lnTo>
                <a:lnTo>
                  <a:pt x="338010" y="1204585"/>
                </a:lnTo>
                <a:lnTo>
                  <a:pt x="310709" y="1231324"/>
                </a:lnTo>
                <a:lnTo>
                  <a:pt x="282141" y="1256731"/>
                </a:lnTo>
                <a:lnTo>
                  <a:pt x="252353" y="1280761"/>
                </a:lnTo>
                <a:lnTo>
                  <a:pt x="242161" y="1288456"/>
                </a:lnTo>
                <a:lnTo>
                  <a:pt x="0" y="970280"/>
                </a:lnTo>
                <a:lnTo>
                  <a:pt x="25755" y="949933"/>
                </a:lnTo>
                <a:lnTo>
                  <a:pt x="49400" y="927928"/>
                </a:lnTo>
                <a:lnTo>
                  <a:pt x="90269" y="879517"/>
                </a:lnTo>
                <a:lnTo>
                  <a:pt x="122425" y="826194"/>
                </a:lnTo>
                <a:lnTo>
                  <a:pt x="145688" y="769107"/>
                </a:lnTo>
                <a:lnTo>
                  <a:pt x="159877" y="709406"/>
                </a:lnTo>
                <a:lnTo>
                  <a:pt x="164811" y="648237"/>
                </a:lnTo>
                <a:lnTo>
                  <a:pt x="163751" y="617461"/>
                </a:lnTo>
                <a:lnTo>
                  <a:pt x="154465" y="556246"/>
                </a:lnTo>
                <a:lnTo>
                  <a:pt x="135473" y="496434"/>
                </a:lnTo>
                <a:lnTo>
                  <a:pt x="106595" y="439174"/>
                </a:lnTo>
                <a:lnTo>
                  <a:pt x="80722" y="401653"/>
                </a:lnTo>
                <a:lnTo>
                  <a:pt x="55851" y="372611"/>
                </a:lnTo>
                <a:lnTo>
                  <a:pt x="28337" y="346093"/>
                </a:lnTo>
                <a:lnTo>
                  <a:pt x="8621" y="329912"/>
                </a:lnTo>
                <a:lnTo>
                  <a:pt x="234950" y="0"/>
                </a:lnTo>
                <a:close/>
              </a:path>
            </a:pathLst>
          </a:custGeom>
          <a:noFill/>
          <a:ln w="198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30" name="object 27"/>
          <p:cNvSpPr>
            <a:spLocks/>
          </p:cNvSpPr>
          <p:nvPr/>
        </p:nvSpPr>
        <p:spPr bwMode="auto">
          <a:xfrm>
            <a:off x="8866718" y="2625726"/>
            <a:ext cx="1693333" cy="1598613"/>
          </a:xfrm>
          <a:custGeom>
            <a:avLst/>
            <a:gdLst>
              <a:gd name="T0" fmla="*/ 749124 w 1270000"/>
              <a:gd name="T1" fmla="*/ 1586 h 1599564"/>
              <a:gd name="T2" fmla="*/ 649452 w 1270000"/>
              <a:gd name="T3" fmla="*/ 14150 h 1599564"/>
              <a:gd name="T4" fmla="*/ 552530 w 1270000"/>
              <a:gd name="T5" fmla="*/ 38917 h 1599564"/>
              <a:gd name="T6" fmla="*/ 459479 w 1270000"/>
              <a:gd name="T7" fmla="*/ 75532 h 1599564"/>
              <a:gd name="T8" fmla="*/ 371420 w 1270000"/>
              <a:gd name="T9" fmla="*/ 123629 h 1599564"/>
              <a:gd name="T10" fmla="*/ 278119 w 1270000"/>
              <a:gd name="T11" fmla="*/ 192308 h 1599564"/>
              <a:gd name="T12" fmla="*/ 187828 w 1270000"/>
              <a:gd name="T13" fmla="*/ 282794 h 1599564"/>
              <a:gd name="T14" fmla="*/ 114769 w 1270000"/>
              <a:gd name="T15" fmla="*/ 384195 h 1599564"/>
              <a:gd name="T16" fmla="*/ 59304 w 1270000"/>
              <a:gd name="T17" fmla="*/ 494231 h 1599564"/>
              <a:gd name="T18" fmla="*/ 21797 w 1270000"/>
              <a:gd name="T19" fmla="*/ 610611 h 1599564"/>
              <a:gd name="T20" fmla="*/ 2610 w 1270000"/>
              <a:gd name="T21" fmla="*/ 731050 h 1599564"/>
              <a:gd name="T22" fmla="*/ 2105 w 1270000"/>
              <a:gd name="T23" fmla="*/ 853261 h 1599564"/>
              <a:gd name="T24" fmla="*/ 20646 w 1270000"/>
              <a:gd name="T25" fmla="*/ 974962 h 1599564"/>
              <a:gd name="T26" fmla="*/ 58595 w 1270000"/>
              <a:gd name="T27" fmla="*/ 1093862 h 1599564"/>
              <a:gd name="T28" fmla="*/ 116315 w 1270000"/>
              <a:gd name="T29" fmla="*/ 1207678 h 1599564"/>
              <a:gd name="T30" fmla="*/ 193396 w 1270000"/>
              <a:gd name="T31" fmla="*/ 1313154 h 1599564"/>
              <a:gd name="T32" fmla="*/ 284451 w 1270000"/>
              <a:gd name="T33" fmla="*/ 1402914 h 1599564"/>
              <a:gd name="T34" fmla="*/ 386483 w 1270000"/>
              <a:gd name="T35" fmla="*/ 1475553 h 1599564"/>
              <a:gd name="T36" fmla="*/ 497193 w 1270000"/>
              <a:gd name="T37" fmla="*/ 1530701 h 1599564"/>
              <a:gd name="T38" fmla="*/ 614280 w 1270000"/>
              <a:gd name="T39" fmla="*/ 1567997 h 1599564"/>
              <a:gd name="T40" fmla="*/ 735447 w 1270000"/>
              <a:gd name="T41" fmla="*/ 1587080 h 1599564"/>
              <a:gd name="T42" fmla="*/ 858395 w 1270000"/>
              <a:gd name="T43" fmla="*/ 1587586 h 1599564"/>
              <a:gd name="T44" fmla="*/ 980824 w 1270000"/>
              <a:gd name="T45" fmla="*/ 1569153 h 1599564"/>
              <a:gd name="T46" fmla="*/ 1100435 w 1270000"/>
              <a:gd name="T47" fmla="*/ 1531416 h 1599564"/>
              <a:gd name="T48" fmla="*/ 1214930 w 1270000"/>
              <a:gd name="T49" fmla="*/ 1474015 h 1599564"/>
              <a:gd name="T50" fmla="*/ 1084444 w 1270000"/>
              <a:gd name="T51" fmla="*/ 1192276 h 1599564"/>
              <a:gd name="T52" fmla="*/ 766844 w 1270000"/>
              <a:gd name="T53" fmla="*/ 1190959 h 1599564"/>
              <a:gd name="T54" fmla="*/ 644000 w 1270000"/>
              <a:gd name="T55" fmla="*/ 1161033 h 1599564"/>
              <a:gd name="T56" fmla="*/ 539436 w 1270000"/>
              <a:gd name="T57" fmla="*/ 1096583 h 1599564"/>
              <a:gd name="T58" fmla="*/ 459731 w 1270000"/>
              <a:gd name="T59" fmla="*/ 1004164 h 1599564"/>
              <a:gd name="T60" fmla="*/ 411460 w 1270000"/>
              <a:gd name="T61" fmla="*/ 890332 h 1599564"/>
              <a:gd name="T62" fmla="*/ 399844 w 1270000"/>
              <a:gd name="T63" fmla="*/ 794851 h 1599564"/>
              <a:gd name="T64" fmla="*/ 411460 w 1270000"/>
              <a:gd name="T65" fmla="*/ 699327 h 1599564"/>
              <a:gd name="T66" fmla="*/ 459731 w 1270000"/>
              <a:gd name="T67" fmla="*/ 585480 h 1599564"/>
              <a:gd name="T68" fmla="*/ 539436 w 1270000"/>
              <a:gd name="T69" fmla="*/ 493075 h 1599564"/>
              <a:gd name="T70" fmla="*/ 644000 w 1270000"/>
              <a:gd name="T71" fmla="*/ 428650 h 1599564"/>
              <a:gd name="T72" fmla="*/ 766844 w 1270000"/>
              <a:gd name="T73" fmla="*/ 398743 h 1599564"/>
              <a:gd name="T74" fmla="*/ 799640 w 1270000"/>
              <a:gd name="T75" fmla="*/ 0 h 1599564"/>
              <a:gd name="T76" fmla="*/ 996964 w 1270000"/>
              <a:gd name="T77" fmla="*/ 1140456 h 1599564"/>
              <a:gd name="T78" fmla="*/ 926464 w 1270000"/>
              <a:gd name="T79" fmla="*/ 1171704 h 1599564"/>
              <a:gd name="T80" fmla="*/ 851302 w 1270000"/>
              <a:gd name="T81" fmla="*/ 1188931 h 1599564"/>
              <a:gd name="T82" fmla="*/ 799640 w 1270000"/>
              <a:gd name="T83" fmla="*/ 1192276 h 1599564"/>
              <a:gd name="T84" fmla="*/ 1029808 w 1270000"/>
              <a:gd name="T85" fmla="*/ 1119794 h 15995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70000" h="1599564">
                <a:moveTo>
                  <a:pt x="799640" y="0"/>
                </a:moveTo>
                <a:lnTo>
                  <a:pt x="749124" y="1596"/>
                </a:lnTo>
                <a:lnTo>
                  <a:pt x="699015" y="6355"/>
                </a:lnTo>
                <a:lnTo>
                  <a:pt x="649452" y="14230"/>
                </a:lnTo>
                <a:lnTo>
                  <a:pt x="600577" y="25176"/>
                </a:lnTo>
                <a:lnTo>
                  <a:pt x="552530" y="39147"/>
                </a:lnTo>
                <a:lnTo>
                  <a:pt x="505450" y="56098"/>
                </a:lnTo>
                <a:lnTo>
                  <a:pt x="459479" y="75982"/>
                </a:lnTo>
                <a:lnTo>
                  <a:pt x="414755" y="98755"/>
                </a:lnTo>
                <a:lnTo>
                  <a:pt x="371420" y="124369"/>
                </a:lnTo>
                <a:lnTo>
                  <a:pt x="329613" y="152781"/>
                </a:lnTo>
                <a:lnTo>
                  <a:pt x="278119" y="193456"/>
                </a:lnTo>
                <a:lnTo>
                  <a:pt x="230842" y="237452"/>
                </a:lnTo>
                <a:lnTo>
                  <a:pt x="187828" y="284481"/>
                </a:lnTo>
                <a:lnTo>
                  <a:pt x="149122" y="334255"/>
                </a:lnTo>
                <a:lnTo>
                  <a:pt x="114769" y="386488"/>
                </a:lnTo>
                <a:lnTo>
                  <a:pt x="84815" y="440892"/>
                </a:lnTo>
                <a:lnTo>
                  <a:pt x="59304" y="497179"/>
                </a:lnTo>
                <a:lnTo>
                  <a:pt x="38283" y="555062"/>
                </a:lnTo>
                <a:lnTo>
                  <a:pt x="21797" y="614253"/>
                </a:lnTo>
                <a:lnTo>
                  <a:pt x="9891" y="674465"/>
                </a:lnTo>
                <a:lnTo>
                  <a:pt x="2610" y="735410"/>
                </a:lnTo>
                <a:lnTo>
                  <a:pt x="0" y="796802"/>
                </a:lnTo>
                <a:lnTo>
                  <a:pt x="2105" y="858351"/>
                </a:lnTo>
                <a:lnTo>
                  <a:pt x="8972" y="919772"/>
                </a:lnTo>
                <a:lnTo>
                  <a:pt x="20646" y="980777"/>
                </a:lnTo>
                <a:lnTo>
                  <a:pt x="37172" y="1041077"/>
                </a:lnTo>
                <a:lnTo>
                  <a:pt x="58595" y="1100387"/>
                </a:lnTo>
                <a:lnTo>
                  <a:pt x="84961" y="1158417"/>
                </a:lnTo>
                <a:lnTo>
                  <a:pt x="116315" y="1214881"/>
                </a:lnTo>
                <a:lnTo>
                  <a:pt x="152702" y="1269492"/>
                </a:lnTo>
                <a:lnTo>
                  <a:pt x="193396" y="1320987"/>
                </a:lnTo>
                <a:lnTo>
                  <a:pt x="237408" y="1368266"/>
                </a:lnTo>
                <a:lnTo>
                  <a:pt x="284451" y="1411284"/>
                </a:lnTo>
                <a:lnTo>
                  <a:pt x="334239" y="1449995"/>
                </a:lnTo>
                <a:lnTo>
                  <a:pt x="386483" y="1484354"/>
                </a:lnTo>
                <a:lnTo>
                  <a:pt x="440897" y="1514314"/>
                </a:lnTo>
                <a:lnTo>
                  <a:pt x="497193" y="1539831"/>
                </a:lnTo>
                <a:lnTo>
                  <a:pt x="555083" y="1560858"/>
                </a:lnTo>
                <a:lnTo>
                  <a:pt x="614280" y="1577350"/>
                </a:lnTo>
                <a:lnTo>
                  <a:pt x="674498" y="1589262"/>
                </a:lnTo>
                <a:lnTo>
                  <a:pt x="735447" y="1596547"/>
                </a:lnTo>
                <a:lnTo>
                  <a:pt x="796842" y="1599160"/>
                </a:lnTo>
                <a:lnTo>
                  <a:pt x="858395" y="1597056"/>
                </a:lnTo>
                <a:lnTo>
                  <a:pt x="919818" y="1590188"/>
                </a:lnTo>
                <a:lnTo>
                  <a:pt x="980824" y="1578512"/>
                </a:lnTo>
                <a:lnTo>
                  <a:pt x="1041125" y="1561982"/>
                </a:lnTo>
                <a:lnTo>
                  <a:pt x="1100435" y="1540551"/>
                </a:lnTo>
                <a:lnTo>
                  <a:pt x="1158466" y="1514175"/>
                </a:lnTo>
                <a:lnTo>
                  <a:pt x="1214930" y="1482807"/>
                </a:lnTo>
                <a:lnTo>
                  <a:pt x="1269540" y="1446403"/>
                </a:lnTo>
                <a:lnTo>
                  <a:pt x="1084444" y="1199388"/>
                </a:lnTo>
                <a:lnTo>
                  <a:pt x="799640" y="1199388"/>
                </a:lnTo>
                <a:lnTo>
                  <a:pt x="766844" y="1198062"/>
                </a:lnTo>
                <a:lnTo>
                  <a:pt x="703548" y="1187764"/>
                </a:lnTo>
                <a:lnTo>
                  <a:pt x="644000" y="1167959"/>
                </a:lnTo>
                <a:lnTo>
                  <a:pt x="589022" y="1139471"/>
                </a:lnTo>
                <a:lnTo>
                  <a:pt x="539436" y="1103124"/>
                </a:lnTo>
                <a:lnTo>
                  <a:pt x="496065" y="1059744"/>
                </a:lnTo>
                <a:lnTo>
                  <a:pt x="459731" y="1010154"/>
                </a:lnTo>
                <a:lnTo>
                  <a:pt x="431255" y="955178"/>
                </a:lnTo>
                <a:lnTo>
                  <a:pt x="411460" y="895643"/>
                </a:lnTo>
                <a:lnTo>
                  <a:pt x="401169" y="832371"/>
                </a:lnTo>
                <a:lnTo>
                  <a:pt x="399844" y="799592"/>
                </a:lnTo>
                <a:lnTo>
                  <a:pt x="401169" y="766795"/>
                </a:lnTo>
                <a:lnTo>
                  <a:pt x="411460" y="703499"/>
                </a:lnTo>
                <a:lnTo>
                  <a:pt x="431255" y="643951"/>
                </a:lnTo>
                <a:lnTo>
                  <a:pt x="459731" y="588973"/>
                </a:lnTo>
                <a:lnTo>
                  <a:pt x="496065" y="539387"/>
                </a:lnTo>
                <a:lnTo>
                  <a:pt x="539436" y="496016"/>
                </a:lnTo>
                <a:lnTo>
                  <a:pt x="589022" y="459682"/>
                </a:lnTo>
                <a:lnTo>
                  <a:pt x="644000" y="431206"/>
                </a:lnTo>
                <a:lnTo>
                  <a:pt x="703548" y="411412"/>
                </a:lnTo>
                <a:lnTo>
                  <a:pt x="766844" y="401120"/>
                </a:lnTo>
                <a:lnTo>
                  <a:pt x="799640" y="399796"/>
                </a:lnTo>
                <a:lnTo>
                  <a:pt x="799640" y="0"/>
                </a:lnTo>
                <a:close/>
              </a:path>
              <a:path w="1270000" h="1599564">
                <a:moveTo>
                  <a:pt x="1029808" y="1126474"/>
                </a:moveTo>
                <a:lnTo>
                  <a:pt x="996964" y="1147258"/>
                </a:lnTo>
                <a:lnTo>
                  <a:pt x="962428" y="1164694"/>
                </a:lnTo>
                <a:lnTo>
                  <a:pt x="926464" y="1178693"/>
                </a:lnTo>
                <a:lnTo>
                  <a:pt x="889335" y="1189166"/>
                </a:lnTo>
                <a:lnTo>
                  <a:pt x="851302" y="1196023"/>
                </a:lnTo>
                <a:lnTo>
                  <a:pt x="812628" y="1199176"/>
                </a:lnTo>
                <a:lnTo>
                  <a:pt x="799640" y="1199388"/>
                </a:lnTo>
                <a:lnTo>
                  <a:pt x="1084444" y="1199388"/>
                </a:lnTo>
                <a:lnTo>
                  <a:pt x="1029808" y="11264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31" name="object 28"/>
          <p:cNvSpPr>
            <a:spLocks/>
          </p:cNvSpPr>
          <p:nvPr/>
        </p:nvSpPr>
        <p:spPr bwMode="auto">
          <a:xfrm>
            <a:off x="8866718" y="2625726"/>
            <a:ext cx="1693333" cy="1598613"/>
          </a:xfrm>
          <a:custGeom>
            <a:avLst/>
            <a:gdLst>
              <a:gd name="T0" fmla="*/ 1214930 w 1270000"/>
              <a:gd name="T1" fmla="*/ 1474015 h 1599564"/>
              <a:gd name="T2" fmla="*/ 1100435 w 1270000"/>
              <a:gd name="T3" fmla="*/ 1531416 h 1599564"/>
              <a:gd name="T4" fmla="*/ 980824 w 1270000"/>
              <a:gd name="T5" fmla="*/ 1569153 h 1599564"/>
              <a:gd name="T6" fmla="*/ 858395 w 1270000"/>
              <a:gd name="T7" fmla="*/ 1587586 h 1599564"/>
              <a:gd name="T8" fmla="*/ 735447 w 1270000"/>
              <a:gd name="T9" fmla="*/ 1587080 h 1599564"/>
              <a:gd name="T10" fmla="*/ 614280 w 1270000"/>
              <a:gd name="T11" fmla="*/ 1567997 h 1599564"/>
              <a:gd name="T12" fmla="*/ 497193 w 1270000"/>
              <a:gd name="T13" fmla="*/ 1530701 h 1599564"/>
              <a:gd name="T14" fmla="*/ 386483 w 1270000"/>
              <a:gd name="T15" fmla="*/ 1475553 h 1599564"/>
              <a:gd name="T16" fmla="*/ 284451 w 1270000"/>
              <a:gd name="T17" fmla="*/ 1402914 h 1599564"/>
              <a:gd name="T18" fmla="*/ 193396 w 1270000"/>
              <a:gd name="T19" fmla="*/ 1313154 h 1599564"/>
              <a:gd name="T20" fmla="*/ 116315 w 1270000"/>
              <a:gd name="T21" fmla="*/ 1207678 h 1599564"/>
              <a:gd name="T22" fmla="*/ 58595 w 1270000"/>
              <a:gd name="T23" fmla="*/ 1093862 h 1599564"/>
              <a:gd name="T24" fmla="*/ 20646 w 1270000"/>
              <a:gd name="T25" fmla="*/ 974962 h 1599564"/>
              <a:gd name="T26" fmla="*/ 2105 w 1270000"/>
              <a:gd name="T27" fmla="*/ 853261 h 1599564"/>
              <a:gd name="T28" fmla="*/ 2610 w 1270000"/>
              <a:gd name="T29" fmla="*/ 731050 h 1599564"/>
              <a:gd name="T30" fmla="*/ 21797 w 1270000"/>
              <a:gd name="T31" fmla="*/ 610611 h 1599564"/>
              <a:gd name="T32" fmla="*/ 59304 w 1270000"/>
              <a:gd name="T33" fmla="*/ 494231 h 1599564"/>
              <a:gd name="T34" fmla="*/ 114769 w 1270000"/>
              <a:gd name="T35" fmla="*/ 384195 h 1599564"/>
              <a:gd name="T36" fmla="*/ 187828 w 1270000"/>
              <a:gd name="T37" fmla="*/ 282794 h 1599564"/>
              <a:gd name="T38" fmla="*/ 278119 w 1270000"/>
              <a:gd name="T39" fmla="*/ 192308 h 1599564"/>
              <a:gd name="T40" fmla="*/ 371420 w 1270000"/>
              <a:gd name="T41" fmla="*/ 123629 h 1599564"/>
              <a:gd name="T42" fmla="*/ 459479 w 1270000"/>
              <a:gd name="T43" fmla="*/ 75532 h 1599564"/>
              <a:gd name="T44" fmla="*/ 552530 w 1270000"/>
              <a:gd name="T45" fmla="*/ 38917 h 1599564"/>
              <a:gd name="T46" fmla="*/ 649452 w 1270000"/>
              <a:gd name="T47" fmla="*/ 14150 h 1599564"/>
              <a:gd name="T48" fmla="*/ 749124 w 1270000"/>
              <a:gd name="T49" fmla="*/ 1586 h 1599564"/>
              <a:gd name="T50" fmla="*/ 799640 w 1270000"/>
              <a:gd name="T51" fmla="*/ 397425 h 1599564"/>
              <a:gd name="T52" fmla="*/ 734779 w 1270000"/>
              <a:gd name="T53" fmla="*/ 402624 h 1599564"/>
              <a:gd name="T54" fmla="*/ 615888 w 1270000"/>
              <a:gd name="T55" fmla="*/ 441775 h 1599564"/>
              <a:gd name="T56" fmla="*/ 516922 w 1270000"/>
              <a:gd name="T57" fmla="*/ 513809 h 1599564"/>
              <a:gd name="T58" fmla="*/ 444459 w 1270000"/>
              <a:gd name="T59" fmla="*/ 612188 h 1599564"/>
              <a:gd name="T60" fmla="*/ 405076 w 1270000"/>
              <a:gd name="T61" fmla="*/ 730373 h 1599564"/>
              <a:gd name="T62" fmla="*/ 401169 w 1270000"/>
              <a:gd name="T63" fmla="*/ 827435 h 1599564"/>
              <a:gd name="T64" fmla="*/ 431255 w 1270000"/>
              <a:gd name="T65" fmla="*/ 949513 h 1599564"/>
              <a:gd name="T66" fmla="*/ 496065 w 1270000"/>
              <a:gd name="T67" fmla="*/ 1053460 h 1599564"/>
              <a:gd name="T68" fmla="*/ 589022 w 1270000"/>
              <a:gd name="T69" fmla="*/ 1132715 h 1599564"/>
              <a:gd name="T70" fmla="*/ 703548 w 1270000"/>
              <a:gd name="T71" fmla="*/ 1180722 h 1599564"/>
              <a:gd name="T72" fmla="*/ 799640 w 1270000"/>
              <a:gd name="T73" fmla="*/ 1192276 h 1599564"/>
              <a:gd name="T74" fmla="*/ 851302 w 1270000"/>
              <a:gd name="T75" fmla="*/ 1188931 h 1599564"/>
              <a:gd name="T76" fmla="*/ 926464 w 1270000"/>
              <a:gd name="T77" fmla="*/ 1171704 h 1599564"/>
              <a:gd name="T78" fmla="*/ 996964 w 1270000"/>
              <a:gd name="T79" fmla="*/ 1140456 h 1599564"/>
              <a:gd name="T80" fmla="*/ 1269540 w 1270000"/>
              <a:gd name="T81" fmla="*/ 1437828 h 15995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70000" h="1599564">
                <a:moveTo>
                  <a:pt x="1269540" y="1446403"/>
                </a:moveTo>
                <a:lnTo>
                  <a:pt x="1214930" y="1482807"/>
                </a:lnTo>
                <a:lnTo>
                  <a:pt x="1158466" y="1514175"/>
                </a:lnTo>
                <a:lnTo>
                  <a:pt x="1100435" y="1540551"/>
                </a:lnTo>
                <a:lnTo>
                  <a:pt x="1041125" y="1561982"/>
                </a:lnTo>
                <a:lnTo>
                  <a:pt x="980824" y="1578512"/>
                </a:lnTo>
                <a:lnTo>
                  <a:pt x="919818" y="1590188"/>
                </a:lnTo>
                <a:lnTo>
                  <a:pt x="858395" y="1597056"/>
                </a:lnTo>
                <a:lnTo>
                  <a:pt x="796842" y="1599160"/>
                </a:lnTo>
                <a:lnTo>
                  <a:pt x="735447" y="1596547"/>
                </a:lnTo>
                <a:lnTo>
                  <a:pt x="674498" y="1589262"/>
                </a:lnTo>
                <a:lnTo>
                  <a:pt x="614280" y="1577350"/>
                </a:lnTo>
                <a:lnTo>
                  <a:pt x="555083" y="1560858"/>
                </a:lnTo>
                <a:lnTo>
                  <a:pt x="497193" y="1539831"/>
                </a:lnTo>
                <a:lnTo>
                  <a:pt x="440897" y="1514314"/>
                </a:lnTo>
                <a:lnTo>
                  <a:pt x="386483" y="1484354"/>
                </a:lnTo>
                <a:lnTo>
                  <a:pt x="334239" y="1449995"/>
                </a:lnTo>
                <a:lnTo>
                  <a:pt x="284451" y="1411284"/>
                </a:lnTo>
                <a:lnTo>
                  <a:pt x="237408" y="1368266"/>
                </a:lnTo>
                <a:lnTo>
                  <a:pt x="193396" y="1320987"/>
                </a:lnTo>
                <a:lnTo>
                  <a:pt x="152702" y="1269492"/>
                </a:lnTo>
                <a:lnTo>
                  <a:pt x="116315" y="1214881"/>
                </a:lnTo>
                <a:lnTo>
                  <a:pt x="84961" y="1158417"/>
                </a:lnTo>
                <a:lnTo>
                  <a:pt x="58595" y="1100387"/>
                </a:lnTo>
                <a:lnTo>
                  <a:pt x="37172" y="1041077"/>
                </a:lnTo>
                <a:lnTo>
                  <a:pt x="20646" y="980777"/>
                </a:lnTo>
                <a:lnTo>
                  <a:pt x="8972" y="919772"/>
                </a:lnTo>
                <a:lnTo>
                  <a:pt x="2105" y="858351"/>
                </a:lnTo>
                <a:lnTo>
                  <a:pt x="0" y="796802"/>
                </a:lnTo>
                <a:lnTo>
                  <a:pt x="2610" y="735410"/>
                </a:lnTo>
                <a:lnTo>
                  <a:pt x="9891" y="674465"/>
                </a:lnTo>
                <a:lnTo>
                  <a:pt x="21797" y="614253"/>
                </a:lnTo>
                <a:lnTo>
                  <a:pt x="38283" y="555062"/>
                </a:lnTo>
                <a:lnTo>
                  <a:pt x="59304" y="497179"/>
                </a:lnTo>
                <a:lnTo>
                  <a:pt x="84815" y="440892"/>
                </a:lnTo>
                <a:lnTo>
                  <a:pt x="114769" y="386488"/>
                </a:lnTo>
                <a:lnTo>
                  <a:pt x="149122" y="334255"/>
                </a:lnTo>
                <a:lnTo>
                  <a:pt x="187828" y="284481"/>
                </a:lnTo>
                <a:lnTo>
                  <a:pt x="230842" y="237452"/>
                </a:lnTo>
                <a:lnTo>
                  <a:pt x="278119" y="193456"/>
                </a:lnTo>
                <a:lnTo>
                  <a:pt x="329613" y="152781"/>
                </a:lnTo>
                <a:lnTo>
                  <a:pt x="371420" y="124369"/>
                </a:lnTo>
                <a:lnTo>
                  <a:pt x="414755" y="98755"/>
                </a:lnTo>
                <a:lnTo>
                  <a:pt x="459479" y="75982"/>
                </a:lnTo>
                <a:lnTo>
                  <a:pt x="505450" y="56098"/>
                </a:lnTo>
                <a:lnTo>
                  <a:pt x="552530" y="39147"/>
                </a:lnTo>
                <a:lnTo>
                  <a:pt x="600577" y="25176"/>
                </a:lnTo>
                <a:lnTo>
                  <a:pt x="649452" y="14230"/>
                </a:lnTo>
                <a:lnTo>
                  <a:pt x="699015" y="6355"/>
                </a:lnTo>
                <a:lnTo>
                  <a:pt x="749124" y="1596"/>
                </a:lnTo>
                <a:lnTo>
                  <a:pt x="799640" y="0"/>
                </a:lnTo>
                <a:lnTo>
                  <a:pt x="799640" y="399796"/>
                </a:lnTo>
                <a:lnTo>
                  <a:pt x="766844" y="401120"/>
                </a:lnTo>
                <a:lnTo>
                  <a:pt x="734779" y="405027"/>
                </a:lnTo>
                <a:lnTo>
                  <a:pt x="673254" y="420172"/>
                </a:lnTo>
                <a:lnTo>
                  <a:pt x="615888" y="444410"/>
                </a:lnTo>
                <a:lnTo>
                  <a:pt x="563504" y="476918"/>
                </a:lnTo>
                <a:lnTo>
                  <a:pt x="516922" y="516874"/>
                </a:lnTo>
                <a:lnTo>
                  <a:pt x="476967" y="563455"/>
                </a:lnTo>
                <a:lnTo>
                  <a:pt x="444459" y="615839"/>
                </a:lnTo>
                <a:lnTo>
                  <a:pt x="420221" y="673205"/>
                </a:lnTo>
                <a:lnTo>
                  <a:pt x="405076" y="734730"/>
                </a:lnTo>
                <a:lnTo>
                  <a:pt x="399844" y="799592"/>
                </a:lnTo>
                <a:lnTo>
                  <a:pt x="401169" y="832371"/>
                </a:lnTo>
                <a:lnTo>
                  <a:pt x="411460" y="895643"/>
                </a:lnTo>
                <a:lnTo>
                  <a:pt x="431255" y="955178"/>
                </a:lnTo>
                <a:lnTo>
                  <a:pt x="459731" y="1010154"/>
                </a:lnTo>
                <a:lnTo>
                  <a:pt x="496065" y="1059744"/>
                </a:lnTo>
                <a:lnTo>
                  <a:pt x="539436" y="1103124"/>
                </a:lnTo>
                <a:lnTo>
                  <a:pt x="589022" y="1139471"/>
                </a:lnTo>
                <a:lnTo>
                  <a:pt x="644000" y="1167959"/>
                </a:lnTo>
                <a:lnTo>
                  <a:pt x="703548" y="1187764"/>
                </a:lnTo>
                <a:lnTo>
                  <a:pt x="766844" y="1198062"/>
                </a:lnTo>
                <a:lnTo>
                  <a:pt x="799640" y="1199388"/>
                </a:lnTo>
                <a:lnTo>
                  <a:pt x="812628" y="1199176"/>
                </a:lnTo>
                <a:lnTo>
                  <a:pt x="851302" y="1196023"/>
                </a:lnTo>
                <a:lnTo>
                  <a:pt x="889335" y="1189166"/>
                </a:lnTo>
                <a:lnTo>
                  <a:pt x="926464" y="1178693"/>
                </a:lnTo>
                <a:lnTo>
                  <a:pt x="962428" y="1164694"/>
                </a:lnTo>
                <a:lnTo>
                  <a:pt x="996964" y="1147258"/>
                </a:lnTo>
                <a:lnTo>
                  <a:pt x="1029808" y="1126474"/>
                </a:lnTo>
                <a:lnTo>
                  <a:pt x="1269540" y="1446403"/>
                </a:lnTo>
                <a:close/>
              </a:path>
            </a:pathLst>
          </a:custGeom>
          <a:noFill/>
          <a:ln w="198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32" name="object 29"/>
          <p:cNvSpPr txBox="1">
            <a:spLocks noChangeArrowheads="1"/>
          </p:cNvSpPr>
          <p:nvPr/>
        </p:nvSpPr>
        <p:spPr bwMode="auto">
          <a:xfrm>
            <a:off x="8102601" y="1262063"/>
            <a:ext cx="255270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6000"/>
              </a:lnSpc>
            </a:pPr>
            <a:r>
              <a:rPr lang="ru-RU" altLang="ru-RU" b="1">
                <a:latin typeface="Arial" pitchFamily="34" charset="0"/>
              </a:rPr>
              <a:t>Автомобильный город - постсоветская модель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21533" name="object 30"/>
          <p:cNvSpPr>
            <a:spLocks/>
          </p:cNvSpPr>
          <p:nvPr/>
        </p:nvSpPr>
        <p:spPr bwMode="auto">
          <a:xfrm>
            <a:off x="4191000" y="5640389"/>
            <a:ext cx="874184" cy="655637"/>
          </a:xfrm>
          <a:custGeom>
            <a:avLst/>
            <a:gdLst>
              <a:gd name="T0" fmla="*/ 0 w 655320"/>
              <a:gd name="T1" fmla="*/ 658495 h 655320"/>
              <a:gd name="T2" fmla="*/ 658506 w 655320"/>
              <a:gd name="T3" fmla="*/ 658495 h 655320"/>
              <a:gd name="T4" fmla="*/ 658506 w 655320"/>
              <a:gd name="T5" fmla="*/ 0 h 655320"/>
              <a:gd name="T6" fmla="*/ 0 w 655320"/>
              <a:gd name="T7" fmla="*/ 0 h 655320"/>
              <a:gd name="T8" fmla="*/ 0 w 655320"/>
              <a:gd name="T9" fmla="*/ 658495 h 655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5320" h="655320">
                <a:moveTo>
                  <a:pt x="0" y="655319"/>
                </a:moveTo>
                <a:lnTo>
                  <a:pt x="655320" y="655319"/>
                </a:lnTo>
                <a:lnTo>
                  <a:pt x="655320" y="0"/>
                </a:lnTo>
                <a:lnTo>
                  <a:pt x="0" y="0"/>
                </a:lnTo>
                <a:lnTo>
                  <a:pt x="0" y="655319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" name="object 31"/>
          <p:cNvSpPr/>
          <p:nvPr/>
        </p:nvSpPr>
        <p:spPr>
          <a:xfrm>
            <a:off x="7099300" y="5646739"/>
            <a:ext cx="874184" cy="655637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655319"/>
                </a:moveTo>
                <a:lnTo>
                  <a:pt x="655320" y="655319"/>
                </a:lnTo>
                <a:lnTo>
                  <a:pt x="655320" y="0"/>
                </a:lnTo>
                <a:lnTo>
                  <a:pt x="0" y="0"/>
                </a:lnTo>
                <a:lnTo>
                  <a:pt x="0" y="65531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>
              <a:cs typeface="Arial" charset="0"/>
            </a:endParaRPr>
          </a:p>
        </p:txBody>
      </p:sp>
      <p:sp>
        <p:nvSpPr>
          <p:cNvPr id="21535" name="object 32"/>
          <p:cNvSpPr>
            <a:spLocks/>
          </p:cNvSpPr>
          <p:nvPr/>
        </p:nvSpPr>
        <p:spPr bwMode="auto">
          <a:xfrm>
            <a:off x="1286933" y="5640389"/>
            <a:ext cx="872067" cy="655637"/>
          </a:xfrm>
          <a:custGeom>
            <a:avLst/>
            <a:gdLst>
              <a:gd name="T0" fmla="*/ 0 w 655319"/>
              <a:gd name="T1" fmla="*/ 658495 h 655320"/>
              <a:gd name="T2" fmla="*/ 642740 w 655319"/>
              <a:gd name="T3" fmla="*/ 658495 h 655320"/>
              <a:gd name="T4" fmla="*/ 642740 w 655319"/>
              <a:gd name="T5" fmla="*/ 0 h 655320"/>
              <a:gd name="T6" fmla="*/ 0 w 655319"/>
              <a:gd name="T7" fmla="*/ 0 h 655320"/>
              <a:gd name="T8" fmla="*/ 0 w 655319"/>
              <a:gd name="T9" fmla="*/ 658495 h 655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5319" h="655320">
                <a:moveTo>
                  <a:pt x="0" y="655319"/>
                </a:moveTo>
                <a:lnTo>
                  <a:pt x="655320" y="655319"/>
                </a:lnTo>
                <a:lnTo>
                  <a:pt x="655320" y="0"/>
                </a:lnTo>
                <a:lnTo>
                  <a:pt x="0" y="0"/>
                </a:lnTo>
                <a:lnTo>
                  <a:pt x="0" y="65531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36" name="object 33"/>
          <p:cNvSpPr txBox="1">
            <a:spLocks noChangeArrowheads="1"/>
          </p:cNvSpPr>
          <p:nvPr/>
        </p:nvSpPr>
        <p:spPr bwMode="auto">
          <a:xfrm>
            <a:off x="2311400" y="5721350"/>
            <a:ext cx="1600200" cy="21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9000"/>
              </a:lnSpc>
            </a:pPr>
            <a:r>
              <a:rPr lang="ru-RU" altLang="ru-RU" sz="1300" b="1" dirty="0">
                <a:latin typeface="Arial" pitchFamily="34" charset="0"/>
              </a:rPr>
              <a:t>Застройка</a:t>
            </a:r>
            <a:endParaRPr lang="ru-RU" altLang="ru-RU" sz="1300" dirty="0">
              <a:latin typeface="Arial" pitchFamily="34" charset="0"/>
            </a:endParaRPr>
          </a:p>
        </p:txBody>
      </p:sp>
      <p:sp>
        <p:nvSpPr>
          <p:cNvPr id="21537" name="object 34"/>
          <p:cNvSpPr txBox="1">
            <a:spLocks noChangeArrowheads="1"/>
          </p:cNvSpPr>
          <p:nvPr/>
        </p:nvSpPr>
        <p:spPr bwMode="auto">
          <a:xfrm>
            <a:off x="8036984" y="5621339"/>
            <a:ext cx="2690283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9000"/>
              </a:lnSpc>
            </a:pPr>
            <a:r>
              <a:rPr lang="ru-RU" altLang="ru-RU" sz="1400" b="1">
                <a:latin typeface="Arial" pitchFamily="34" charset="0"/>
              </a:rPr>
              <a:t>Пространство для хранения и парковки автомобилей</a:t>
            </a:r>
            <a:endParaRPr lang="ru-RU" altLang="ru-RU" sz="1400">
              <a:latin typeface="Arial" pitchFamily="34" charset="0"/>
            </a:endParaRPr>
          </a:p>
        </p:txBody>
      </p:sp>
      <p:sp>
        <p:nvSpPr>
          <p:cNvPr id="21538" name="object 35"/>
          <p:cNvSpPr txBox="1">
            <a:spLocks noChangeArrowheads="1"/>
          </p:cNvSpPr>
          <p:nvPr/>
        </p:nvSpPr>
        <p:spPr bwMode="auto">
          <a:xfrm>
            <a:off x="5164667" y="5619750"/>
            <a:ext cx="1672167" cy="47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9000"/>
              </a:lnSpc>
            </a:pPr>
            <a:r>
              <a:rPr lang="ru-RU" altLang="ru-RU" sz="1300" b="1">
                <a:latin typeface="Arial" pitchFamily="34" charset="0"/>
              </a:rPr>
              <a:t>Пространство для передвижений</a:t>
            </a:r>
            <a:endParaRPr lang="ru-RU" altLang="ru-RU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6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ED71B62-4DF5-43EA-90B6-541212566B40}"/>
              </a:ext>
            </a:extLst>
          </p:cNvPr>
          <p:cNvSpPr txBox="1"/>
          <p:nvPr/>
        </p:nvSpPr>
        <p:spPr>
          <a:xfrm rot="10800000" flipV="1">
            <a:off x="1847527" y="6477468"/>
            <a:ext cx="47525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+mj-lt"/>
                <a:ea typeface="Roboto" pitchFamily="2" charset="0"/>
              </a:rPr>
              <a:t>Источник данных:</a:t>
            </a:r>
            <a:r>
              <a:rPr lang="en-US" sz="1000" dirty="0">
                <a:cs typeface="Arial" panose="020B0604020202020204" pitchFamily="34" charset="0"/>
              </a:rPr>
              <a:t> WEF. The Global Competitiveness Index</a:t>
            </a:r>
            <a:r>
              <a:rPr lang="ru-RU" sz="1000" dirty="0">
                <a:cs typeface="Arial" panose="020B0604020202020204" pitchFamily="34" charset="0"/>
              </a:rPr>
              <a:t> 2011/2012 - 2017/2018. </a:t>
            </a:r>
            <a:endParaRPr lang="ru-RU" sz="1000" dirty="0">
              <a:latin typeface="+mj-lt"/>
              <a:ea typeface="Roboto" pitchFamily="2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3F987D43-6ABD-4807-8AA7-5DA1C0D385E1}"/>
              </a:ext>
            </a:extLst>
          </p:cNvPr>
          <p:cNvGraphicFramePr>
            <a:graphicFrameLocks/>
          </p:cNvGraphicFramePr>
          <p:nvPr/>
        </p:nvGraphicFramePr>
        <p:xfrm>
          <a:off x="2580662" y="3894738"/>
          <a:ext cx="3458618" cy="103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D44ADC9-8CFB-4ED7-9FDE-D114D5B7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285" y="218908"/>
            <a:ext cx="8663431" cy="677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>
                <a:latin typeface="+mn-lt"/>
              </a:rPr>
              <a:t>Динамика показателей России в рейтингах Всемирного экономического форума (</a:t>
            </a:r>
            <a:r>
              <a:rPr lang="en-US" sz="2200" i="1" dirty="0"/>
              <a:t>WEF</a:t>
            </a:r>
            <a:r>
              <a:rPr lang="ru-RU" sz="2200" i="1" dirty="0">
                <a:latin typeface="+mn-lt"/>
              </a:rPr>
              <a:t>)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4BF192CE-E5F1-46F2-9B4F-288F0D86EFDD}"/>
              </a:ext>
            </a:extLst>
          </p:cNvPr>
          <p:cNvGraphicFramePr>
            <a:graphicFrameLocks noGrp="1"/>
          </p:cNvGraphicFramePr>
          <p:nvPr/>
        </p:nvGraphicFramePr>
        <p:xfrm>
          <a:off x="1847528" y="1052736"/>
          <a:ext cx="8136904" cy="46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0922">
                  <a:extLst>
                    <a:ext uri="{9D8B030D-6E8A-4147-A177-3AD203B41FA5}">
                      <a16:colId xmlns:a16="http://schemas.microsoft.com/office/drawing/2014/main" val="214805156"/>
                    </a:ext>
                  </a:extLst>
                </a:gridCol>
                <a:gridCol w="1111042">
                  <a:extLst>
                    <a:ext uri="{9D8B030D-6E8A-4147-A177-3AD203B41FA5}">
                      <a16:colId xmlns:a16="http://schemas.microsoft.com/office/drawing/2014/main" val="4062408963"/>
                    </a:ext>
                  </a:extLst>
                </a:gridCol>
                <a:gridCol w="1222772">
                  <a:extLst>
                    <a:ext uri="{9D8B030D-6E8A-4147-A177-3AD203B41FA5}">
                      <a16:colId xmlns:a16="http://schemas.microsoft.com/office/drawing/2014/main" val="106574122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87810317"/>
                    </a:ext>
                  </a:extLst>
                </a:gridCol>
              </a:tblGrid>
              <a:tr h="1467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Показатели Российской Федерации 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“The Global Competitiveness Index”, 2nd pillar: Infrastructure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2011- 2012 гг.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2017 – 2018 гг.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Прирост рейтинга за 6 лет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74398"/>
                  </a:ext>
                </a:extLst>
              </a:tr>
              <a:tr h="39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Качество инфраструктуры в целом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+26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72159"/>
                  </a:ext>
                </a:extLst>
              </a:tr>
              <a:tr h="349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Качество автомобильных дорог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+16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30637"/>
                  </a:ext>
                </a:extLst>
              </a:tr>
              <a:tr h="465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Качество железнодорожной инфраструктуры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+6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014887"/>
                  </a:ext>
                </a:extLst>
              </a:tr>
              <a:tr h="465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Качество портовой инфраструктуры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+31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13333"/>
                  </a:ext>
                </a:extLst>
              </a:tr>
              <a:tr h="586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Качество инфраструктуры воздушного транспорта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+46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566276"/>
                  </a:ext>
                </a:extLst>
              </a:tr>
              <a:tr h="880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Количество абонентских номеров мобильной связи на душу населения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Стабильное место в первой (!!) десятке…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16964"/>
                  </a:ext>
                </a:extLst>
              </a:tr>
            </a:tbl>
          </a:graphicData>
        </a:graphic>
      </p:graphicFrame>
      <p:pic>
        <p:nvPicPr>
          <p:cNvPr id="8" name="Picture 2" descr="C:\Users\1\AppData\Local\Microsoft\Windows\Temporary Internet Files\Content.Outlook\JE9NSQ5R\ЛОГО_ВШЭ+ИЭТТП.png">
            <a:extLst>
              <a:ext uri="{FF2B5EF4-FFF2-40B4-BE49-F238E27FC236}">
                <a16:creationId xmlns:a16="http://schemas.microsoft.com/office/drawing/2014/main" id="{D34ED1D5-22B6-4751-A86D-1E3FD93D0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55" y="6144962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5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63504-B112-40F2-8125-8E10EBB56E28}"/>
              </a:ext>
            </a:extLst>
          </p:cNvPr>
          <p:cNvSpPr txBox="1"/>
          <p:nvPr/>
        </p:nvSpPr>
        <p:spPr>
          <a:xfrm>
            <a:off x="469783" y="116633"/>
            <a:ext cx="10603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Качество национальной транспортной инфраструктуры в целом, а также качество национальной сети автомобильных дорог  связано с экономическим благополучием страны некоторой универсальной «мировой линией»: чем выше уровень ВВП на душу  населения, тем более качественную транспортную систему, и, в частности, более качественную дорожную сеть может  позволить себе страна. Н</a:t>
            </a:r>
            <a:r>
              <a:rPr lang="ru-RU" sz="1600" b="1" i="1" dirty="0"/>
              <a:t>асколько укладывается в эту тенденцию отечественная транспортная система? </a:t>
            </a:r>
          </a:p>
        </p:txBody>
      </p:sp>
      <p:pic>
        <p:nvPicPr>
          <p:cNvPr id="5" name="Диаграмма 1">
            <a:extLst>
              <a:ext uri="{FF2B5EF4-FFF2-40B4-BE49-F238E27FC236}">
                <a16:creationId xmlns:a16="http://schemas.microsoft.com/office/drawing/2014/main" id="{5D1B2DB6-A010-4BC0-B8DA-1364D457588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3" y="1688792"/>
            <a:ext cx="5117285" cy="24622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Диаграмма 1">
            <a:extLst>
              <a:ext uri="{FF2B5EF4-FFF2-40B4-BE49-F238E27FC236}">
                <a16:creationId xmlns:a16="http://schemas.microsoft.com/office/drawing/2014/main" id="{45FD12D9-BDDA-48DE-94A4-FB77688DF6F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92" y="4236315"/>
            <a:ext cx="5304966" cy="24482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B90DC8-3DA4-4AF0-9312-4B1BE6D5CEA5}"/>
              </a:ext>
            </a:extLst>
          </p:cNvPr>
          <p:cNvSpPr/>
          <p:nvPr/>
        </p:nvSpPr>
        <p:spPr>
          <a:xfrm>
            <a:off x="6096000" y="1688792"/>
            <a:ext cx="46922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>
                <a:ea typeface="Calibri" panose="020F0502020204030204" pitchFamily="34" charset="0"/>
              </a:rPr>
              <a:t>Качество транспортной инфраструктуры России в интегральном измерении примерно на 0,5 балла не дотягивает до рубежа, который имеют прочие страны мира, находящиеся в том же кластере национального благосостояния порядка 20-30 тыс. </a:t>
            </a:r>
            <a:r>
              <a:rPr lang="en-US" sz="1300" b="1" i="1" dirty="0">
                <a:ea typeface="Calibri" panose="020F0502020204030204" pitchFamily="34" charset="0"/>
              </a:rPr>
              <a:t>“int $” </a:t>
            </a:r>
            <a:r>
              <a:rPr lang="ru-RU" sz="1300" b="1" i="1" dirty="0">
                <a:ea typeface="Calibri" panose="020F0502020204030204" pitchFamily="34" charset="0"/>
              </a:rPr>
              <a:t>по ППС на душу населения. Такое отклонение, во всяком случае, не может считаться  критически тревожным сигналом… </a:t>
            </a:r>
            <a:endParaRPr lang="ru-RU" sz="13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5EE69-E78B-4AA7-AE7B-49ACBA48571C}"/>
              </a:ext>
            </a:extLst>
          </p:cNvPr>
          <p:cNvSpPr txBox="1"/>
          <p:nvPr/>
        </p:nvSpPr>
        <p:spPr>
          <a:xfrm>
            <a:off x="7726261" y="4236314"/>
            <a:ext cx="38002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/>
              <a:t>Качество автомобильно-дорожной сети России отстает от  рубежа, который в рамках международных сравнений соответствовал бы размеру ВВП России в расчете на душу населения, на 1,5 балла, то есть вполне кардинальным образом. </a:t>
            </a:r>
          </a:p>
          <a:p>
            <a:r>
              <a:rPr lang="ru-RU" sz="1300" b="1" i="1" dirty="0"/>
              <a:t>Бесспорно, что такое отклонение следует считать критическим. </a:t>
            </a:r>
          </a:p>
        </p:txBody>
      </p:sp>
      <p:pic>
        <p:nvPicPr>
          <p:cNvPr id="9" name="Picture 2" descr="C:\Users\1\AppData\Local\Microsoft\Windows\Temporary Internet Files\Content.Outlook\JE9NSQ5R\ЛОГО_ВШЭ+ИЭТТП.png">
            <a:extLst>
              <a:ext uri="{FF2B5EF4-FFF2-40B4-BE49-F238E27FC236}">
                <a16:creationId xmlns:a16="http://schemas.microsoft.com/office/drawing/2014/main" id="{DF1EA408-B0B1-42FC-B6DA-4973375C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559" y="6106051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9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3F987D43-6ABD-4807-8AA7-5DA1C0D385E1}"/>
              </a:ext>
            </a:extLst>
          </p:cNvPr>
          <p:cNvGraphicFramePr>
            <a:graphicFrameLocks/>
          </p:cNvGraphicFramePr>
          <p:nvPr/>
        </p:nvGraphicFramePr>
        <p:xfrm>
          <a:off x="2580662" y="3894738"/>
          <a:ext cx="3458618" cy="103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D6EFE27-49B8-463F-88AB-D551375B8A76}"/>
              </a:ext>
            </a:extLst>
          </p:cNvPr>
          <p:cNvSpPr/>
          <p:nvPr/>
        </p:nvSpPr>
        <p:spPr>
          <a:xfrm>
            <a:off x="1166070" y="885344"/>
            <a:ext cx="9781563" cy="523656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Допустим на минуту, что в сотовом сегменте мы воспользовались бы известным (любимом в народе!) рецептом: гаджеты покупаем в салоне, инфраструктуру создает и поддерживает государство за бюджетные средства. 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В этом случае кроме дорожных фондов нам бы пришлось создавать «фонды мобильной связи». Ученые экономисты и чиновники обсуждали бы 25  лет кряду вопросы внедрения ГЧП, инфраструктурных облигаций и  инфраструктурной ипотеки. 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Только вот качественной мобильной связи у нас бы не было, и находились бы мы не в первой десятке, а во второй сотне мирового рейтинга. 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К счастью, десятки миллионов обладателей мобильных телефонов не только покупают свои гаджеты, но еще и платят за трафик. 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Другими словами, в сегменте мобильной связи у нас работает, хотя и старинный, но неизменно эффективный рецепт из мировой практики: 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“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</a:rPr>
              <a:t>Highway users must pay their way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!”.  </a:t>
            </a:r>
            <a:r>
              <a:rPr lang="ru-RU" dirty="0">
                <a:ea typeface="Times New Roman" panose="02020603050405020304" pitchFamily="18" charset="0"/>
              </a:rPr>
              <a:t>Результат налицо!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В дорожном хозяйстве пока что этот  принцип у нас не работает. Эту задачу придется решать в недалекой перспективе… </a:t>
            </a:r>
          </a:p>
        </p:txBody>
      </p:sp>
      <p:pic>
        <p:nvPicPr>
          <p:cNvPr id="5" name="Picture 2" descr="C:\Users\1\AppData\Local\Microsoft\Windows\Temporary Internet Files\Content.Outlook\JE9NSQ5R\ЛОГО_ВШЭ+ИЭТТП.png">
            <a:extLst>
              <a:ext uri="{FF2B5EF4-FFF2-40B4-BE49-F238E27FC236}">
                <a16:creationId xmlns:a16="http://schemas.microsoft.com/office/drawing/2014/main" id="{FDC911A4-2A02-437A-BE29-03D29F1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115" y="6207430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6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EB37D-749B-47C4-9959-D102B545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2" y="117447"/>
            <a:ext cx="11283193" cy="847287"/>
          </a:xfrm>
        </p:spPr>
        <p:txBody>
          <a:bodyPr/>
          <a:lstStyle/>
          <a:p>
            <a:r>
              <a:rPr lang="ru-RU" i="1" spc="100" dirty="0">
                <a:latin typeface="+mn-lt"/>
                <a:cs typeface="Arial" panose="020B0604020202020204" pitchFamily="34" charset="0"/>
              </a:rPr>
              <a:t>Мега-тренд, называемый  </a:t>
            </a:r>
            <a:r>
              <a:rPr lang="en-US" i="1" spc="100" dirty="0">
                <a:latin typeface="+mn-lt"/>
                <a:cs typeface="Arial" panose="020B0604020202020204" pitchFamily="34" charset="0"/>
              </a:rPr>
              <a:t>M</a:t>
            </a:r>
            <a:r>
              <a:rPr lang="en-US" i="1" spc="75" dirty="0">
                <a:latin typeface="+mn-lt"/>
                <a:cs typeface="Arial" panose="020B0604020202020204" pitchFamily="34" charset="0"/>
              </a:rPr>
              <a:t>o</a:t>
            </a:r>
            <a:r>
              <a:rPr lang="en-US" i="1" spc="85" dirty="0">
                <a:latin typeface="+mn-lt"/>
                <a:cs typeface="Arial" panose="020B0604020202020204" pitchFamily="34" charset="0"/>
              </a:rPr>
              <a:t>b</a:t>
            </a:r>
            <a:r>
              <a:rPr lang="en-US" i="1" spc="45" dirty="0">
                <a:latin typeface="+mn-lt"/>
                <a:cs typeface="Arial" panose="020B0604020202020204" pitchFamily="34" charset="0"/>
              </a:rPr>
              <a:t>i</a:t>
            </a:r>
            <a:r>
              <a:rPr lang="en-US" i="1" spc="65" dirty="0">
                <a:latin typeface="+mn-lt"/>
                <a:cs typeface="Arial" panose="020B0604020202020204" pitchFamily="34" charset="0"/>
              </a:rPr>
              <a:t>lity</a:t>
            </a:r>
            <a:r>
              <a:rPr lang="en-US" i="1" spc="165" dirty="0">
                <a:latin typeface="+mn-lt"/>
                <a:cs typeface="Arial" panose="020B0604020202020204" pitchFamily="34" charset="0"/>
              </a:rPr>
              <a:t> </a:t>
            </a:r>
            <a:r>
              <a:rPr lang="en-US" i="1" spc="120" dirty="0">
                <a:latin typeface="+mn-lt"/>
                <a:cs typeface="Arial" panose="020B0604020202020204" pitchFamily="34" charset="0"/>
              </a:rPr>
              <a:t>4.0</a:t>
            </a:r>
            <a:r>
              <a:rPr lang="ru-RU" i="1" spc="120" dirty="0">
                <a:latin typeface="+mn-lt"/>
                <a:cs typeface="Arial" panose="020B0604020202020204" pitchFamily="34" charset="0"/>
              </a:rPr>
              <a:t>, </a:t>
            </a:r>
            <a:r>
              <a:rPr lang="ru-RU" i="1" spc="180" dirty="0">
                <a:latin typeface="+mn-lt"/>
                <a:cs typeface="Arial" panose="020B0604020202020204" pitchFamily="34" charset="0"/>
              </a:rPr>
              <a:t>или </a:t>
            </a:r>
            <a:r>
              <a:rPr lang="en-US" i="1" spc="180" dirty="0">
                <a:latin typeface="+mn-lt"/>
                <a:cs typeface="Arial" panose="020B0604020202020204" pitchFamily="34" charset="0"/>
              </a:rPr>
              <a:t>“</a:t>
            </a:r>
            <a:r>
              <a:rPr lang="en-US" i="1" spc="-45" dirty="0">
                <a:latin typeface="+mn-lt"/>
                <a:cs typeface="Arial" panose="020B0604020202020204" pitchFamily="34" charset="0"/>
              </a:rPr>
              <a:t>D</a:t>
            </a:r>
            <a:r>
              <a:rPr lang="en-US" i="1" spc="-55" dirty="0">
                <a:latin typeface="+mn-lt"/>
                <a:cs typeface="Arial" panose="020B0604020202020204" pitchFamily="34" charset="0"/>
              </a:rPr>
              <a:t>i</a:t>
            </a:r>
            <a:r>
              <a:rPr lang="en-US" i="1" spc="-50" dirty="0">
                <a:latin typeface="+mn-lt"/>
                <a:cs typeface="Arial" panose="020B0604020202020204" pitchFamily="34" charset="0"/>
              </a:rPr>
              <a:t>g</a:t>
            </a:r>
            <a:r>
              <a:rPr lang="en-US" i="1" spc="-55" dirty="0">
                <a:latin typeface="+mn-lt"/>
                <a:cs typeface="Arial" panose="020B0604020202020204" pitchFamily="34" charset="0"/>
              </a:rPr>
              <a:t>i</a:t>
            </a:r>
            <a:r>
              <a:rPr lang="en-US" i="1" spc="-45" dirty="0">
                <a:latin typeface="+mn-lt"/>
                <a:cs typeface="Arial" panose="020B0604020202020204" pitchFamily="34" charset="0"/>
              </a:rPr>
              <a:t>t</a:t>
            </a:r>
            <a:r>
              <a:rPr lang="en-US" i="1" spc="-50" dirty="0">
                <a:latin typeface="+mn-lt"/>
                <a:cs typeface="Arial" panose="020B0604020202020204" pitchFamily="34" charset="0"/>
              </a:rPr>
              <a:t>a</a:t>
            </a:r>
            <a:r>
              <a:rPr lang="en-US" i="1" dirty="0">
                <a:latin typeface="+mn-lt"/>
                <a:cs typeface="Arial" panose="020B0604020202020204" pitchFamily="34" charset="0"/>
              </a:rPr>
              <a:t>l</a:t>
            </a:r>
            <a:r>
              <a:rPr lang="en-US" i="1" spc="-225" dirty="0">
                <a:latin typeface="+mn-lt"/>
                <a:cs typeface="Arial" panose="020B0604020202020204" pitchFamily="34" charset="0"/>
              </a:rPr>
              <a:t> </a:t>
            </a:r>
            <a:r>
              <a:rPr lang="en-US" i="1" spc="-45" dirty="0">
                <a:latin typeface="+mn-lt"/>
                <a:cs typeface="Arial" panose="020B0604020202020204" pitchFamily="34" charset="0"/>
              </a:rPr>
              <a:t>A</a:t>
            </a:r>
            <a:r>
              <a:rPr lang="en-US" i="1" spc="-50" dirty="0">
                <a:latin typeface="+mn-lt"/>
                <a:cs typeface="Arial" panose="020B0604020202020204" pitchFamily="34" charset="0"/>
              </a:rPr>
              <a:t>g</a:t>
            </a:r>
            <a:r>
              <a:rPr lang="en-US" i="1" dirty="0">
                <a:latin typeface="+mn-lt"/>
                <a:cs typeface="Arial" panose="020B0604020202020204" pitchFamily="34" charset="0"/>
              </a:rPr>
              <a:t>e</a:t>
            </a:r>
            <a:r>
              <a:rPr lang="en-US" i="1" spc="-11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i="1" spc="-160" dirty="0">
                <a:latin typeface="+mn-lt"/>
                <a:cs typeface="Arial" panose="020B0604020202020204" pitchFamily="34" charset="0"/>
              </a:rPr>
              <a:t>T</a:t>
            </a:r>
            <a:r>
              <a:rPr lang="en-US" i="1" spc="-50" dirty="0">
                <a:latin typeface="+mn-lt"/>
                <a:cs typeface="Arial" panose="020B0604020202020204" pitchFamily="34" charset="0"/>
              </a:rPr>
              <a:t>ranspor</a:t>
            </a:r>
            <a:r>
              <a:rPr lang="en-US" i="1" spc="-60" dirty="0">
                <a:latin typeface="+mn-lt"/>
                <a:cs typeface="Arial" panose="020B0604020202020204" pitchFamily="34" charset="0"/>
              </a:rPr>
              <a:t>t</a:t>
            </a:r>
            <a:r>
              <a:rPr lang="en-US" i="1" spc="-50" dirty="0">
                <a:latin typeface="+mn-lt"/>
                <a:cs typeface="Arial" panose="020B0604020202020204" pitchFamily="34" charset="0"/>
              </a:rPr>
              <a:t>a</a:t>
            </a:r>
            <a:r>
              <a:rPr lang="en-US" i="1" spc="-60" dirty="0">
                <a:latin typeface="+mn-lt"/>
                <a:cs typeface="Arial" panose="020B0604020202020204" pitchFamily="34" charset="0"/>
              </a:rPr>
              <a:t>t</a:t>
            </a:r>
            <a:r>
              <a:rPr lang="en-US" i="1" spc="-65" dirty="0">
                <a:latin typeface="+mn-lt"/>
                <a:cs typeface="Arial" panose="020B0604020202020204" pitchFamily="34" charset="0"/>
              </a:rPr>
              <a:t>i</a:t>
            </a:r>
            <a:r>
              <a:rPr lang="en-US" i="1" spc="-50" dirty="0">
                <a:latin typeface="+mn-lt"/>
                <a:cs typeface="Arial" panose="020B0604020202020204" pitchFamily="34" charset="0"/>
              </a:rPr>
              <a:t>on</a:t>
            </a:r>
            <a:r>
              <a:rPr lang="en-US" i="1" spc="-55" dirty="0">
                <a:latin typeface="+mn-lt"/>
                <a:cs typeface="Arial" panose="020B0604020202020204" pitchFamily="34" charset="0"/>
              </a:rPr>
              <a:t>”</a:t>
            </a:r>
            <a:endParaRPr lang="ru-RU" dirty="0">
              <a:latin typeface="+mn-lt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2913C4A-1209-457B-BC6C-82939F954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993043"/>
              </p:ext>
            </p:extLst>
          </p:nvPr>
        </p:nvGraphicFramePr>
        <p:xfrm>
          <a:off x="545284" y="1098958"/>
          <a:ext cx="11283193" cy="503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1\AppData\Local\Microsoft\Windows\Temporary Internet Files\Content.Outlook\JE9NSQ5R\ЛОГО_ВШЭ+ИЭТТП.png">
            <a:extLst>
              <a:ext uri="{FF2B5EF4-FFF2-40B4-BE49-F238E27FC236}">
                <a16:creationId xmlns:a16="http://schemas.microsoft.com/office/drawing/2014/main" id="{E4802D2B-41AE-48F6-8029-94A6389E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84" y="392123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4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93" y="102549"/>
            <a:ext cx="11417182" cy="1221127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Среднегодовые темпы роста (</a:t>
            </a:r>
            <a:r>
              <a:rPr lang="en-US" sz="2400" b="1" dirty="0">
                <a:latin typeface="+mn-lt"/>
              </a:rPr>
              <a:t>CAGR</a:t>
            </a:r>
            <a:r>
              <a:rPr lang="ru-RU" sz="2400" b="1" dirty="0">
                <a:latin typeface="+mn-lt"/>
              </a:rPr>
              <a:t>) основных сегментов мирового железнодорожного транспорта до 2025 года.  </a:t>
            </a:r>
            <a:br>
              <a:rPr lang="ru-RU" sz="2400" b="1" dirty="0">
                <a:latin typeface="+mn-lt"/>
              </a:rPr>
            </a:br>
            <a:r>
              <a:rPr lang="ru-RU" sz="2200" dirty="0">
                <a:latin typeface="+mn-lt"/>
              </a:rPr>
              <a:t>Как видим, прирост объемов ожидается во всех сегментах; наибольший прирост – в пассажирском сегменте, в первую  очередь – в  пределах агломерационного радиуса городов …</a:t>
            </a:r>
            <a:br>
              <a:rPr lang="ru-RU" sz="2200" dirty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4" y="1371214"/>
            <a:ext cx="11440377" cy="402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2234" y="5382125"/>
            <a:ext cx="674263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Железно-дорожный транспорт адаптируется к условиям нового бравого транспортного мира;  при этом объемы его услуг продолжают расти  …</a:t>
            </a:r>
            <a:endParaRPr lang="ru-RU" sz="1600" b="1" dirty="0"/>
          </a:p>
        </p:txBody>
      </p:sp>
      <p:pic>
        <p:nvPicPr>
          <p:cNvPr id="6" name="Picture 2" descr="C:\Users\1\AppData\Local\Microsoft\Windows\Temporary Internet Files\Content.Outlook\JE9NSQ5R\ЛОГО_ВШЭ+ИЭТТП.png">
            <a:extLst>
              <a:ext uri="{FF2B5EF4-FFF2-40B4-BE49-F238E27FC236}">
                <a16:creationId xmlns:a16="http://schemas.microsoft.com/office/drawing/2014/main" id="{2AE2A52A-4654-4EC2-AF37-2EC5F146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06" y="5887837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9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762" y="226503"/>
            <a:ext cx="9828586" cy="981811"/>
          </a:xfrm>
        </p:spPr>
        <p:txBody>
          <a:bodyPr>
            <a:normAutofit fontScale="90000"/>
          </a:bodyPr>
          <a:lstStyle/>
          <a:p>
            <a:pPr lvl="0"/>
            <a:br>
              <a:rPr lang="ru-RU" sz="2700" i="1" dirty="0">
                <a:latin typeface="+mn-lt"/>
              </a:rPr>
            </a:br>
            <a:r>
              <a:rPr lang="ru-RU" sz="2200" i="1" dirty="0">
                <a:latin typeface="+mn-lt"/>
              </a:rPr>
              <a:t>В сегменте международных грузовых (прежде всего, контейнерных) перевозок никакие </a:t>
            </a:r>
            <a:r>
              <a:rPr lang="en-US" sz="2200" i="1" dirty="0" err="1">
                <a:solidFill>
                  <a:prstClr val="black"/>
                </a:solidFill>
                <a:latin typeface="+mn-lt"/>
                <a:cs typeface="Arial"/>
              </a:rPr>
              <a:t>Blockchain</a:t>
            </a:r>
            <a:r>
              <a:rPr lang="en-US" sz="2200" i="1" dirty="0">
                <a:solidFill>
                  <a:prstClr val="black"/>
                </a:solidFill>
                <a:latin typeface="+mn-lt"/>
                <a:cs typeface="Arial"/>
              </a:rPr>
              <a:t> </a:t>
            </a:r>
            <a:r>
              <a:rPr lang="ru-RU" sz="2200" i="1" dirty="0">
                <a:solidFill>
                  <a:prstClr val="black"/>
                </a:solidFill>
                <a:latin typeface="+mn-lt"/>
                <a:cs typeface="Arial"/>
              </a:rPr>
              <a:t>и </a:t>
            </a:r>
            <a:r>
              <a:rPr lang="en-US" sz="2200" i="1" dirty="0" err="1">
                <a:solidFill>
                  <a:prstClr val="black"/>
                </a:solidFill>
                <a:latin typeface="+mn-lt"/>
                <a:cs typeface="Arial"/>
              </a:rPr>
              <a:t>IoT</a:t>
            </a:r>
            <a:r>
              <a:rPr lang="ru-RU" sz="2200" i="1" dirty="0">
                <a:solidFill>
                  <a:prstClr val="black"/>
                </a:solidFill>
                <a:latin typeface="+mn-lt"/>
                <a:cs typeface="Arial"/>
              </a:rPr>
              <a:t> не изменят императивов цены и надежности: </a:t>
            </a:r>
            <a:br>
              <a:rPr lang="ru-RU" sz="2200" i="1" dirty="0">
                <a:solidFill>
                  <a:prstClr val="black"/>
                </a:solidFill>
                <a:latin typeface="+mn-lt"/>
                <a:cs typeface="Arial"/>
              </a:rPr>
            </a:br>
            <a:r>
              <a:rPr lang="ru-RU" sz="2200" i="1" dirty="0">
                <a:solidFill>
                  <a:prstClr val="black"/>
                </a:solidFill>
                <a:latin typeface="+mn-lt"/>
                <a:cs typeface="Arial"/>
              </a:rPr>
              <a:t>из АТР в Западную Европу  все будут возить морем, притом по южному маршруту (кроме срочных грузов </a:t>
            </a:r>
            <a:r>
              <a:rPr lang="en-US" sz="2200" i="1" dirty="0">
                <a:solidFill>
                  <a:prstClr val="black"/>
                </a:solidFill>
                <a:latin typeface="+mn-lt"/>
                <a:cs typeface="Arial"/>
              </a:rPr>
              <a:t>Avia Cargo</a:t>
            </a:r>
            <a:r>
              <a:rPr lang="ru-RU" sz="2200" i="1" dirty="0">
                <a:solidFill>
                  <a:prstClr val="black"/>
                </a:solidFill>
                <a:latin typeface="+mn-lt"/>
                <a:cs typeface="Arial"/>
              </a:rPr>
              <a:t>)…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1028" name="Picture 4" descr="Картинки по запросу cargo asia pacific region to western europ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1" y="1530118"/>
            <a:ext cx="5512674" cy="30117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58855" y="1459684"/>
            <a:ext cx="4891755" cy="237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Во-первых, всегда дешевле… </a:t>
            </a:r>
          </a:p>
          <a:p>
            <a:r>
              <a:rPr lang="ru-RU" dirty="0"/>
              <a:t>Во-вторых, 35 дней морем через Суэцкий канал в условиях </a:t>
            </a:r>
            <a:r>
              <a:rPr lang="en-US" dirty="0"/>
              <a:t>“just-in-time”</a:t>
            </a:r>
            <a:r>
              <a:rPr lang="ru-RU" dirty="0"/>
              <a:t>, предпочтительней, </a:t>
            </a:r>
          </a:p>
          <a:p>
            <a:r>
              <a:rPr lang="ru-RU" dirty="0"/>
              <a:t>чем 10 дней по суше в условиях неопределенности… </a:t>
            </a:r>
          </a:p>
          <a:p>
            <a:r>
              <a:rPr lang="ru-RU" dirty="0"/>
              <a:t>В-третьих, транспортные  коридоры нового Шелкового пути проходят по России только в мечтах наших ученых-международников…</a:t>
            </a:r>
          </a:p>
        </p:txBody>
      </p:sp>
      <p:pic>
        <p:nvPicPr>
          <p:cNvPr id="6" name="Picture 2" descr="Картинки по запросу cargo asia pacific region to western europ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3718516"/>
            <a:ext cx="5649232" cy="29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761" y="4735286"/>
            <a:ext cx="5512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Целевая установка «Комплексного плана …» –  1,6 млн. транзитных </a:t>
            </a:r>
            <a:r>
              <a:rPr lang="en-US" b="1" dirty="0"/>
              <a:t>TEU </a:t>
            </a:r>
            <a:r>
              <a:rPr lang="ru-RU" b="1" dirty="0"/>
              <a:t>в год по Транссибу и  80 млн. тонн – по СМП.  Все это – к  вопросу о месте российской транспортной системы в бравом новом транспортном мире первой половины </a:t>
            </a:r>
            <a:r>
              <a:rPr lang="en-US" b="1" dirty="0"/>
              <a:t>XXI </a:t>
            </a:r>
            <a:r>
              <a:rPr lang="ru-RU" b="1" dirty="0"/>
              <a:t>века…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1\AppData\Local\Microsoft\Windows\Temporary Internet Files\Content.Outlook\JE9NSQ5R\ЛОГО_ВШЭ+ИЭТТП.png">
            <a:extLst>
              <a:ext uri="{FF2B5EF4-FFF2-40B4-BE49-F238E27FC236}">
                <a16:creationId xmlns:a16="http://schemas.microsoft.com/office/drawing/2014/main" id="{C7A84C75-FCE3-41DE-AC35-8E2874AA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84" y="392123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2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BF856A-2EFA-46AF-B9A6-03E28EBB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2400"/>
            <a:ext cx="11236684" cy="1121217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+mn-lt"/>
                <a:cs typeface="Arial" panose="020B0604020202020204" pitchFamily="34" charset="0"/>
              </a:rPr>
              <a:t>Главный тренд в сегменте магистральных грузовых автомобильных перевозок – </a:t>
            </a:r>
            <a:r>
              <a:rPr lang="ru-RU" sz="2200" dirty="0" err="1">
                <a:latin typeface="+mn-lt"/>
                <a:cs typeface="Arial" panose="020B0604020202020204" pitchFamily="34" charset="0"/>
              </a:rPr>
              <a:t>Self-Driving</a:t>
            </a:r>
            <a:r>
              <a:rPr lang="ru-RU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+mn-lt"/>
                <a:cs typeface="Arial" panose="020B0604020202020204" pitchFamily="34" charset="0"/>
              </a:rPr>
              <a:t>Trucks</a:t>
            </a:r>
            <a:r>
              <a:rPr lang="ru-RU" sz="22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Truck Platooning</a:t>
            </a:r>
            <a:r>
              <a:rPr lang="ru-RU" sz="22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Hub2Hub</a:t>
            </a:r>
            <a:r>
              <a:rPr lang="ru-RU" sz="2200" dirty="0">
                <a:latin typeface="+mn-lt"/>
                <a:cs typeface="Arial" panose="020B0604020202020204" pitchFamily="34" charset="0"/>
              </a:rPr>
              <a:t>. Притом на принципах 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Mobility 4.0: I</a:t>
            </a:r>
            <a:r>
              <a:rPr lang="ru-RU" sz="2200" dirty="0" err="1">
                <a:latin typeface="+mn-lt"/>
                <a:cs typeface="Arial" panose="020B0604020202020204" pitchFamily="34" charset="0"/>
              </a:rPr>
              <a:t>nformation</a:t>
            </a:r>
            <a:r>
              <a:rPr lang="ru-RU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E</a:t>
            </a:r>
            <a:r>
              <a:rPr lang="ru-RU" sz="2200" dirty="0" err="1">
                <a:latin typeface="+mn-lt"/>
                <a:cs typeface="Arial" panose="020B0604020202020204" pitchFamily="34" charset="0"/>
              </a:rPr>
              <a:t>verywhere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, Autonomous, Decomposition</a:t>
            </a:r>
            <a:r>
              <a:rPr lang="ru-RU" sz="2200" dirty="0">
                <a:latin typeface="+mn-lt"/>
                <a:cs typeface="Arial" panose="020B0604020202020204" pitchFamily="34" charset="0"/>
              </a:rPr>
              <a:t>…</a:t>
            </a:r>
            <a:endParaRPr lang="ru-RU" sz="2200" dirty="0"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EE9EA4-C551-4C24-AA82-23E92E73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393046"/>
            <a:ext cx="9136048" cy="38037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47E003-1EE3-4CEE-AD72-B019C5A1A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02" y="4815088"/>
            <a:ext cx="3048000" cy="1764792"/>
          </a:xfrm>
          <a:prstGeom prst="rect">
            <a:avLst/>
          </a:prstGeom>
        </p:spPr>
      </p:pic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FD98FD3C-EBD1-4A14-97BC-31AF188E759D}"/>
              </a:ext>
            </a:extLst>
          </p:cNvPr>
          <p:cNvSpPr/>
          <p:nvPr/>
        </p:nvSpPr>
        <p:spPr>
          <a:xfrm>
            <a:off x="4126727" y="3164619"/>
            <a:ext cx="484632" cy="1650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1\AppData\Local\Microsoft\Windows\Temporary Internet Files\Content.Outlook\JE9NSQ5R\ЛОГО_ВШЭ+ИЭТТП.png">
            <a:extLst>
              <a:ext uri="{FF2B5EF4-FFF2-40B4-BE49-F238E27FC236}">
                <a16:creationId xmlns:a16="http://schemas.microsoft.com/office/drawing/2014/main" id="{5539013E-FBF1-4311-80A5-4D7FDAD8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115" y="6207430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2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BF856A-2EFA-46AF-B9A6-03E28EBB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98783"/>
            <a:ext cx="11130584" cy="99320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200" dirty="0">
                <a:latin typeface="+mn-lt"/>
                <a:cs typeface="Arial" panose="020B0604020202020204" pitchFamily="34" charset="0"/>
              </a:rPr>
              <a:t>Переход к 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Mobility 4.0 </a:t>
            </a:r>
            <a:r>
              <a:rPr lang="ru-RU" sz="2200" dirty="0">
                <a:latin typeface="+mn-lt"/>
                <a:cs typeface="Arial" panose="020B0604020202020204" pitchFamily="34" charset="0"/>
              </a:rPr>
              <a:t>не сводится к замене биологических водителей на роботов, к 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“Blockchain Transactions” </a:t>
            </a:r>
            <a:r>
              <a:rPr lang="ru-RU" sz="2200" dirty="0">
                <a:latin typeface="+mn-lt"/>
                <a:cs typeface="Arial" panose="020B0604020202020204" pitchFamily="34" charset="0"/>
              </a:rPr>
              <a:t>и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IoT</a:t>
            </a:r>
            <a:r>
              <a:rPr lang="ru-RU" sz="2200" dirty="0">
                <a:latin typeface="+mn-lt"/>
                <a:cs typeface="Arial" panose="020B0604020202020204" pitchFamily="34" charset="0"/>
              </a:rPr>
              <a:t>. Для всех этих «технических чудес» нужны еще и адекватная дорожная сеть…</a:t>
            </a:r>
            <a:endParaRPr lang="ru-RU" sz="2200" dirty="0"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0EB5D9-5058-489E-B920-8215D9F80F25}"/>
              </a:ext>
            </a:extLst>
          </p:cNvPr>
          <p:cNvSpPr/>
          <p:nvPr/>
        </p:nvSpPr>
        <p:spPr>
          <a:xfrm>
            <a:off x="529522" y="4527060"/>
            <a:ext cx="11216309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Беспилотный трак или автопоезд без проблем выйдут на дороги высших технических категорий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для поездки </a:t>
            </a:r>
            <a:r>
              <a:rPr lang="en-US" b="1" dirty="0">
                <a:solidFill>
                  <a:srgbClr val="FF0000"/>
                </a:solidFill>
              </a:rPr>
              <a:t>Hub-to-Hub</a:t>
            </a:r>
            <a:r>
              <a:rPr lang="ru-RU" b="1" dirty="0">
                <a:solidFill>
                  <a:srgbClr val="FF0000"/>
                </a:solidFill>
              </a:rPr>
              <a:t>, но им нечего делать на городских улицах и дорогах низших категорий:</a:t>
            </a:r>
          </a:p>
          <a:p>
            <a:r>
              <a:rPr lang="en-US" i="1" dirty="0"/>
              <a:t>“</a:t>
            </a:r>
            <a:r>
              <a:rPr lang="ru-RU" i="1" dirty="0"/>
              <a:t>…</a:t>
            </a:r>
            <a:r>
              <a:rPr lang="ru-RU" i="1" dirty="0" err="1"/>
              <a:t>First</a:t>
            </a:r>
            <a:r>
              <a:rPr lang="ru-RU" i="1" dirty="0"/>
              <a:t> </a:t>
            </a:r>
            <a:r>
              <a:rPr lang="ru-RU" i="1" dirty="0" err="1"/>
              <a:t>off</a:t>
            </a:r>
            <a:r>
              <a:rPr lang="ru-RU" i="1" dirty="0"/>
              <a:t>, </a:t>
            </a:r>
            <a:r>
              <a:rPr lang="ru-RU" i="1" dirty="0" err="1"/>
              <a:t>making</a:t>
            </a:r>
            <a:r>
              <a:rPr lang="ru-RU" i="1" dirty="0"/>
              <a:t> a </a:t>
            </a:r>
            <a:r>
              <a:rPr lang="ru-RU" i="1" dirty="0" err="1"/>
              <a:t>robot</a:t>
            </a:r>
            <a:r>
              <a:rPr lang="ru-RU" i="1" dirty="0"/>
              <a:t> </a:t>
            </a:r>
            <a:r>
              <a:rPr lang="ru-RU" i="1" dirty="0" err="1"/>
              <a:t>that</a:t>
            </a:r>
            <a:r>
              <a:rPr lang="ru-RU" i="1" dirty="0"/>
              <a:t> </a:t>
            </a:r>
            <a:r>
              <a:rPr lang="ru-RU" i="1" dirty="0" err="1"/>
              <a:t>can</a:t>
            </a:r>
            <a:r>
              <a:rPr lang="ru-RU" i="1" dirty="0"/>
              <a:t> </a:t>
            </a:r>
            <a:r>
              <a:rPr lang="ru-RU" i="1" dirty="0" err="1"/>
              <a:t>drive</a:t>
            </a:r>
            <a:r>
              <a:rPr lang="ru-RU" i="1" dirty="0"/>
              <a:t> </a:t>
            </a:r>
            <a:r>
              <a:rPr lang="ru-RU" i="1" dirty="0" err="1"/>
              <a:t>itself</a:t>
            </a:r>
            <a:r>
              <a:rPr lang="ru-RU" i="1" dirty="0"/>
              <a:t> </a:t>
            </a:r>
            <a:r>
              <a:rPr lang="ru-RU" i="1" dirty="0" err="1"/>
              <a:t>on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highway</a:t>
            </a:r>
            <a:r>
              <a:rPr lang="ru-RU" i="1" dirty="0"/>
              <a:t>, </a:t>
            </a:r>
            <a:r>
              <a:rPr lang="ru-RU" i="1" dirty="0" err="1"/>
              <a:t>where</a:t>
            </a:r>
            <a:r>
              <a:rPr lang="ru-RU" i="1" dirty="0"/>
              <a:t> </a:t>
            </a:r>
            <a:r>
              <a:rPr lang="ru-RU" i="1" dirty="0" err="1"/>
              <a:t>trucks</a:t>
            </a:r>
            <a:r>
              <a:rPr lang="ru-RU" i="1" dirty="0"/>
              <a:t> </a:t>
            </a:r>
            <a:r>
              <a:rPr lang="ru-RU" i="1" dirty="0" err="1"/>
              <a:t>spend</a:t>
            </a:r>
            <a:r>
              <a:rPr lang="ru-RU" i="1" dirty="0"/>
              <a:t> </a:t>
            </a:r>
            <a:r>
              <a:rPr lang="ru-RU" i="1" dirty="0" err="1"/>
              <a:t>nearly</a:t>
            </a:r>
            <a:r>
              <a:rPr lang="ru-RU" i="1" dirty="0"/>
              <a:t> </a:t>
            </a:r>
            <a:r>
              <a:rPr lang="ru-RU" i="1" dirty="0" err="1"/>
              <a:t>all</a:t>
            </a:r>
            <a:r>
              <a:rPr lang="ru-RU" i="1" dirty="0"/>
              <a:t> </a:t>
            </a:r>
            <a:r>
              <a:rPr lang="ru-RU" i="1" dirty="0" err="1"/>
              <a:t>their</a:t>
            </a:r>
            <a:r>
              <a:rPr lang="ru-RU" i="1" dirty="0"/>
              <a:t> </a:t>
            </a:r>
            <a:r>
              <a:rPr lang="ru-RU" i="1" dirty="0" err="1"/>
              <a:t>time</a:t>
            </a:r>
            <a:r>
              <a:rPr lang="ru-RU" i="1" dirty="0"/>
              <a:t>, </a:t>
            </a:r>
            <a:r>
              <a:rPr lang="ru-RU" i="1" dirty="0" err="1"/>
              <a:t>is</a:t>
            </a:r>
            <a:r>
              <a:rPr lang="ru-RU" i="1" dirty="0"/>
              <a:t> </a:t>
            </a:r>
            <a:r>
              <a:rPr lang="ru-RU" i="1" dirty="0" err="1"/>
              <a:t>relatively</a:t>
            </a:r>
            <a:r>
              <a:rPr lang="ru-RU" i="1" dirty="0"/>
              <a:t> </a:t>
            </a:r>
            <a:r>
              <a:rPr lang="ru-RU" i="1" dirty="0" err="1"/>
              <a:t>easy</a:t>
            </a:r>
            <a:r>
              <a:rPr lang="ru-RU" i="1" dirty="0"/>
              <a:t>.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don’t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account</a:t>
            </a:r>
            <a:r>
              <a:rPr lang="ru-RU" i="1" dirty="0"/>
              <a:t> </a:t>
            </a:r>
            <a:r>
              <a:rPr lang="ru-RU" i="1" dirty="0" err="1"/>
              <a:t>for</a:t>
            </a:r>
            <a:r>
              <a:rPr lang="ru-RU" i="1" dirty="0"/>
              <a:t> </a:t>
            </a:r>
            <a:r>
              <a:rPr lang="ru-RU" i="1" dirty="0" err="1"/>
              <a:t>pedestrians</a:t>
            </a:r>
            <a:r>
              <a:rPr lang="ru-RU" i="1" dirty="0"/>
              <a:t>, </a:t>
            </a:r>
            <a:r>
              <a:rPr lang="ru-RU" i="1" dirty="0" err="1"/>
              <a:t>cyclists</a:t>
            </a:r>
            <a:r>
              <a:rPr lang="ru-RU" i="1" dirty="0"/>
              <a:t>, </a:t>
            </a:r>
            <a:r>
              <a:rPr lang="ru-RU" i="1" dirty="0" err="1"/>
              <a:t>traffic</a:t>
            </a:r>
            <a:r>
              <a:rPr lang="ru-RU" i="1" dirty="0"/>
              <a:t> </a:t>
            </a:r>
            <a:r>
              <a:rPr lang="ru-RU" i="1" dirty="0" err="1"/>
              <a:t>lights</a:t>
            </a:r>
            <a:r>
              <a:rPr lang="ru-RU" i="1" dirty="0"/>
              <a:t>, </a:t>
            </a:r>
            <a:r>
              <a:rPr lang="ru-RU" i="1" dirty="0" err="1"/>
              <a:t>or</a:t>
            </a:r>
            <a:r>
              <a:rPr lang="ru-RU" i="1" dirty="0"/>
              <a:t> </a:t>
            </a:r>
            <a:r>
              <a:rPr lang="ru-RU" i="1" dirty="0" err="1"/>
              <a:t>other</a:t>
            </a:r>
            <a:r>
              <a:rPr lang="ru-RU" i="1" dirty="0"/>
              <a:t> </a:t>
            </a:r>
            <a:r>
              <a:rPr lang="ru-RU" i="1" dirty="0" err="1"/>
              <a:t>variables</a:t>
            </a:r>
            <a:r>
              <a:rPr lang="ru-RU" i="1" dirty="0"/>
              <a:t>.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big</a:t>
            </a:r>
            <a:r>
              <a:rPr lang="ru-RU" i="1" dirty="0"/>
              <a:t> </a:t>
            </a:r>
            <a:r>
              <a:rPr lang="ru-RU" i="1" dirty="0" err="1"/>
              <a:t>rig</a:t>
            </a:r>
            <a:r>
              <a:rPr lang="ru-RU" i="1" dirty="0"/>
              <a:t> </a:t>
            </a:r>
            <a:r>
              <a:rPr lang="ru-RU" i="1" dirty="0" err="1"/>
              <a:t>just</a:t>
            </a:r>
            <a:r>
              <a:rPr lang="ru-RU" i="1" dirty="0"/>
              <a:t> </a:t>
            </a:r>
            <a:r>
              <a:rPr lang="ru-RU" i="1" dirty="0" err="1"/>
              <a:t>has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stay</a:t>
            </a:r>
            <a:r>
              <a:rPr lang="ru-RU" i="1" dirty="0"/>
              <a:t>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its</a:t>
            </a:r>
            <a:r>
              <a:rPr lang="ru-RU" i="1" dirty="0"/>
              <a:t> </a:t>
            </a:r>
            <a:r>
              <a:rPr lang="ru-RU" i="1" dirty="0" err="1"/>
              <a:t>lane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keep</a:t>
            </a:r>
            <a:r>
              <a:rPr lang="ru-RU" i="1" dirty="0"/>
              <a:t> a </a:t>
            </a:r>
            <a:r>
              <a:rPr lang="ru-RU" i="1" dirty="0" err="1"/>
              <a:t>safe</a:t>
            </a:r>
            <a:r>
              <a:rPr lang="ru-RU" i="1" dirty="0"/>
              <a:t> </a:t>
            </a:r>
            <a:r>
              <a:rPr lang="ru-RU" i="1" dirty="0" err="1"/>
              <a:t>distance</a:t>
            </a:r>
            <a:r>
              <a:rPr lang="ru-RU" i="1" dirty="0"/>
              <a:t> </a:t>
            </a:r>
            <a:r>
              <a:rPr lang="ru-RU" i="1" dirty="0" err="1"/>
              <a:t>from</a:t>
            </a:r>
            <a:r>
              <a:rPr lang="ru-RU" i="1" dirty="0"/>
              <a:t> </a:t>
            </a:r>
            <a:r>
              <a:rPr lang="ru-RU" i="1" dirty="0" err="1"/>
              <a:t>fellow</a:t>
            </a:r>
            <a:r>
              <a:rPr lang="ru-RU" i="1" dirty="0"/>
              <a:t> </a:t>
            </a:r>
            <a:r>
              <a:rPr lang="ru-RU" i="1" dirty="0" err="1"/>
              <a:t>travelers</a:t>
            </a:r>
            <a:r>
              <a:rPr lang="en-US" i="1" dirty="0"/>
              <a:t>”</a:t>
            </a:r>
            <a:r>
              <a:rPr lang="ru-RU" i="1" dirty="0"/>
              <a:t>.</a:t>
            </a:r>
          </a:p>
        </p:txBody>
      </p:sp>
      <p:pic>
        <p:nvPicPr>
          <p:cNvPr id="1026" name="Picture 2" descr="Simulated image of lorries ">
            <a:extLst>
              <a:ext uri="{FF2B5EF4-FFF2-40B4-BE49-F238E27FC236}">
                <a16:creationId xmlns:a16="http://schemas.microsoft.com/office/drawing/2014/main" id="{CDB43EA5-D5F4-418D-AF25-C2D4A79F5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83" y="1408706"/>
            <a:ext cx="5676900" cy="294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4257C7-06CE-4442-A8AE-5A15EEBE0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1408706"/>
            <a:ext cx="5457825" cy="2943577"/>
          </a:xfrm>
          <a:prstGeom prst="rect">
            <a:avLst/>
          </a:prstGeom>
        </p:spPr>
      </p:pic>
      <p:pic>
        <p:nvPicPr>
          <p:cNvPr id="7" name="Picture 2" descr="C:\Users\1\AppData\Local\Microsoft\Windows\Temporary Internet Files\Content.Outlook\JE9NSQ5R\ЛОГО_ВШЭ+ИЭТТП.png">
            <a:extLst>
              <a:ext uri="{FF2B5EF4-FFF2-40B4-BE49-F238E27FC236}">
                <a16:creationId xmlns:a16="http://schemas.microsoft.com/office/drawing/2014/main" id="{3F6F8E8C-BE49-4A5D-859D-1F967384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115" y="6179165"/>
            <a:ext cx="15126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34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1993</Words>
  <Application>Microsoft Office PowerPoint</Application>
  <PresentationFormat>Широкоэкранный</PresentationFormat>
  <Paragraphs>137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Century Gothic</vt:lpstr>
      <vt:lpstr>Georgia</vt:lpstr>
      <vt:lpstr>Helvetica</vt:lpstr>
      <vt:lpstr>Times New Roman</vt:lpstr>
      <vt:lpstr>Тема Office</vt:lpstr>
      <vt:lpstr>Презентация PowerPoint</vt:lpstr>
      <vt:lpstr>Динамика показателей России в рейтингах Всемирного экономического форума (WEF)</vt:lpstr>
      <vt:lpstr>Презентация PowerPoint</vt:lpstr>
      <vt:lpstr>Презентация PowerPoint</vt:lpstr>
      <vt:lpstr>Мега-тренд, называемый  Mobility 4.0, или “Digital Age Transportation”</vt:lpstr>
      <vt:lpstr> Среднегодовые темпы роста (CAGR) основных сегментов мирового железнодорожного транспорта до 2025 года.   Как видим, прирост объемов ожидается во всех сегментах; наибольший прирост – в пассажирском сегменте, в первую  очередь – в  пределах агломерационного радиуса городов … </vt:lpstr>
      <vt:lpstr> В сегменте международных грузовых (прежде всего, контейнерных) перевозок никакие Blockchain и IoT не изменят императивов цены и надежности:  из АТР в Западную Европу  все будут возить морем, притом по южному маршруту (кроме срочных грузов Avia Cargo)…  </vt:lpstr>
      <vt:lpstr>Главный тренд в сегменте магистральных грузовых автомобильных перевозок – Self-Driving Trucks,  Truck Platooning, Hub2Hub. Притом на принципах Mobility 4.0: Information Everywhere, Autonomous, Decomposition…</vt:lpstr>
      <vt:lpstr>Переход к Mobility 4.0 не сводится к замене биологических водителей на роботов, к “Blockchain Transactions” и IoT. Для всех этих «технических чудес» нужны еще и адекватная дорожная сеть…</vt:lpstr>
      <vt:lpstr>Для Self-Driving Trucks (и многих прочих задач!) необходима каркасная сеть автомагистралей и скоростных автомобильных дорог. В России этот каркас  находится в зачаточном состоянии…</vt:lpstr>
      <vt:lpstr>  Главный тренд в сегменте дальнего пассажирского сообщения. Скоростные системы на обособленных путевых конструкциях </vt:lpstr>
      <vt:lpstr>Окружающий мир (Китай, в первую очередь) бурными темпами развивает сегмент HSR.           Мы, в свою очередь,  много лет обсуждаем перспективы сооружения ВСМ  Москва – Казань  (или Москва -  СПб)… </vt:lpstr>
      <vt:lpstr>Экзотические рецепты: "flying cars”, вертолеты  индивидуального пользования, дроны – доставщики грузов и т.п. </vt:lpstr>
      <vt:lpstr>Mobility 4.0 применительно к городам…</vt:lpstr>
      <vt:lpstr>Презентация PowerPoint</vt:lpstr>
      <vt:lpstr>Презентация PowerPoint</vt:lpstr>
      <vt:lpstr>Презентация PowerPoint</vt:lpstr>
      <vt:lpstr>Переход к Mobility 4.0 в городах вызовет коренную реформацию форматов транспортного и потребительского поведения, владения и пользования транспортными средствами, моделей застройки и землепользования …</vt:lpstr>
      <vt:lpstr>Распределение городского пространства: более-менее понятно, как это распределение изменится в будущем…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Блинкин</dc:creator>
  <cp:lastModifiedBy>Михаил Блинкин</cp:lastModifiedBy>
  <cp:revision>110</cp:revision>
  <dcterms:created xsi:type="dcterms:W3CDTF">2018-11-10T20:57:19Z</dcterms:created>
  <dcterms:modified xsi:type="dcterms:W3CDTF">2019-12-02T05:58:36Z</dcterms:modified>
</cp:coreProperties>
</file>